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28" r:id="rId4"/>
  </p:sldMasterIdLst>
  <p:notesMasterIdLst>
    <p:notesMasterId r:id="rId21"/>
  </p:notesMasterIdLst>
  <p:handoutMasterIdLst>
    <p:handoutMasterId r:id="rId22"/>
  </p:handoutMasterIdLst>
  <p:sldIdLst>
    <p:sldId id="256" r:id="rId5"/>
    <p:sldId id="562" r:id="rId6"/>
    <p:sldId id="332" r:id="rId7"/>
    <p:sldId id="563" r:id="rId8"/>
    <p:sldId id="564" r:id="rId9"/>
    <p:sldId id="565" r:id="rId10"/>
    <p:sldId id="494" r:id="rId11"/>
    <p:sldId id="566" r:id="rId12"/>
    <p:sldId id="567" r:id="rId13"/>
    <p:sldId id="432" r:id="rId14"/>
    <p:sldId id="540" r:id="rId15"/>
    <p:sldId id="557" r:id="rId16"/>
    <p:sldId id="518" r:id="rId17"/>
    <p:sldId id="561" r:id="rId18"/>
    <p:sldId id="568" r:id="rId19"/>
    <p:sldId id="299" r:id="rId20"/>
  </p:sldIdLst>
  <p:sldSz cx="9144000" cy="5143500" type="screen16x9"/>
  <p:notesSz cx="7099300" cy="10234613"/>
  <p:embeddedFontLs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MS PGothic" panose="020B0600070205080204" pitchFamily="34" charset="-128"/>
      <p:regular r:id="rId27"/>
    </p:embeddedFont>
    <p:embeddedFont>
      <p:font typeface="MS PGothic" panose="020B0600070205080204" pitchFamily="34" charset="-128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erg Hahn" initials="J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42"/>
    <a:srgbClr val="F7CAAC"/>
    <a:srgbClr val="BDD6EE"/>
    <a:srgbClr val="CCC0D9"/>
    <a:srgbClr val="C5E0B3"/>
    <a:srgbClr val="00549F"/>
    <a:srgbClr val="D0103A"/>
    <a:srgbClr val="0098DB"/>
    <a:srgbClr val="FDC82F"/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99" autoAdjust="0"/>
    <p:restoredTop sz="89116" autoAdjust="0"/>
  </p:normalViewPr>
  <p:slideViewPr>
    <p:cSldViewPr snapToGrid="0">
      <p:cViewPr varScale="1">
        <p:scale>
          <a:sx n="87" d="100"/>
          <a:sy n="87" d="100"/>
        </p:scale>
        <p:origin x="868" y="52"/>
      </p:cViewPr>
      <p:guideLst>
        <p:guide orient="horz" pos="22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1902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3076257" cy="5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58" tIns="46329" rIns="92658" bIns="46329" numCol="1" anchor="t" anchorCtr="0" compatLnSpc="1">
            <a:prstTxWarp prst="textNoShape">
              <a:avLst/>
            </a:prstTxWarp>
          </a:bodyPr>
          <a:lstStyle>
            <a:lvl1pPr defTabSz="924650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443" y="1"/>
            <a:ext cx="3076257" cy="5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58" tIns="46329" rIns="92658" bIns="46329" numCol="1" anchor="t" anchorCtr="0" compatLnSpc="1">
            <a:prstTxWarp prst="textNoShape">
              <a:avLst/>
            </a:prstTxWarp>
          </a:bodyPr>
          <a:lstStyle>
            <a:lvl1pPr algn="r" defTabSz="924650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721487"/>
            <a:ext cx="3076257" cy="5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58" tIns="46329" rIns="92658" bIns="46329" numCol="1" anchor="b" anchorCtr="0" compatLnSpc="1">
            <a:prstTxWarp prst="textNoShape">
              <a:avLst/>
            </a:prstTxWarp>
          </a:bodyPr>
          <a:lstStyle>
            <a:lvl1pPr defTabSz="924650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443" y="9721487"/>
            <a:ext cx="3076257" cy="51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58" tIns="46329" rIns="92658" bIns="46329" numCol="1" anchor="b" anchorCtr="0" compatLnSpc="1">
            <a:prstTxWarp prst="textNoShape">
              <a:avLst/>
            </a:prstTxWarp>
          </a:bodyPr>
          <a:lstStyle>
            <a:lvl1pPr algn="r" defTabSz="924650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1"/>
            <a:ext cx="3047371" cy="53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291" tIns="44645" rIns="89291" bIns="44645" numCol="1" anchor="t" anchorCtr="0" compatLnSpc="1">
            <a:prstTxWarp prst="textNoShape">
              <a:avLst/>
            </a:prstTxWarp>
          </a:bodyPr>
          <a:lstStyle>
            <a:lvl1pPr defTabSz="893390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39092" y="1"/>
            <a:ext cx="3047370" cy="53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291" tIns="44645" rIns="89291" bIns="44645" numCol="1" anchor="t" anchorCtr="0" compatLnSpc="1">
            <a:prstTxWarp prst="textNoShape">
              <a:avLst/>
            </a:prstTxWarp>
          </a:bodyPr>
          <a:lstStyle>
            <a:lvl1pPr algn="r" defTabSz="893390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11/3/2021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93675" y="762000"/>
            <a:ext cx="6775450" cy="3811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697" y="4876452"/>
            <a:ext cx="5257076" cy="457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291" tIns="44645" rIns="89291" bIns="44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752903"/>
            <a:ext cx="3047371" cy="45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291" tIns="44645" rIns="89291" bIns="44645" numCol="1" anchor="b" anchorCtr="0" compatLnSpc="1">
            <a:prstTxWarp prst="textNoShape">
              <a:avLst/>
            </a:prstTxWarp>
          </a:bodyPr>
          <a:lstStyle>
            <a:lvl1pPr defTabSz="893390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39092" y="9752903"/>
            <a:ext cx="3047370" cy="45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291" tIns="44645" rIns="89291" bIns="44645" numCol="1" anchor="b" anchorCtr="0" compatLnSpc="1">
            <a:prstTxWarp prst="textNoShape">
              <a:avLst/>
            </a:prstTxWarp>
          </a:bodyPr>
          <a:lstStyle>
            <a:lvl1pPr algn="r" defTabSz="893390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>
                <a:latin typeface="Times New Roman" pitchFamily="18" charset="0"/>
              </a:rPr>
              <a:t>Full system next year</a:t>
            </a:r>
          </a:p>
          <a:p>
            <a:r>
              <a:rPr lang="en-GB" dirty="0" smtClean="0">
                <a:latin typeface="Times New Roman" pitchFamily="18" charset="0"/>
              </a:rPr>
              <a:t>Available for use</a:t>
            </a:r>
          </a:p>
          <a:p>
            <a:r>
              <a:rPr lang="en-GB" dirty="0" err="1" smtClean="0">
                <a:latin typeface="Times New Roman" pitchFamily="18" charset="0"/>
              </a:rPr>
              <a:t>Theu</a:t>
            </a:r>
            <a:r>
              <a:rPr lang="en-GB" dirty="0" smtClean="0">
                <a:latin typeface="Times New Roman" pitchFamily="18" charset="0"/>
              </a:rPr>
              <a:t> generate the reference frame for Europe.</a:t>
            </a:r>
          </a:p>
          <a:p>
            <a:endParaRPr lang="en-GB" dirty="0" smtClean="0">
              <a:latin typeface="Times New Roman" pitchFamily="18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89" indent="-285727" defTabSz="9905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908" indent="-228581" defTabSz="9905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71" indent="-228581" defTabSz="9905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233" indent="-228581" defTabSz="990521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97" indent="-228581" defTabSz="990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60" indent="-228581" defTabSz="990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723" indent="-228581" defTabSz="990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86" indent="-228581" defTabSz="9905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FC076DC-E8DF-4AAA-95D9-47291E0DC72C}" type="slidenum">
              <a:rPr lang="fr-FR" sz="1200"/>
              <a:pPr eaLnBrk="1" hangingPunct="1"/>
              <a:t>16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133023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675" y="762000"/>
            <a:ext cx="6775450" cy="3811588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Explain the different elements</a:t>
            </a:r>
          </a:p>
          <a:p>
            <a:r>
              <a:rPr lang="en-GB" altLang="en-US" smtClean="0"/>
              <a:t>L-Band antenna</a:t>
            </a:r>
          </a:p>
          <a:p>
            <a:r>
              <a:rPr lang="en-GB" altLang="en-US" smtClean="0"/>
              <a:t>SAR antenna</a:t>
            </a:r>
          </a:p>
          <a:p>
            <a:r>
              <a:rPr lang="en-GB" altLang="en-US" smtClean="0"/>
              <a:t>C band antenna</a:t>
            </a:r>
          </a:p>
          <a:p>
            <a:r>
              <a:rPr lang="en-GB" altLang="en-US" smtClean="0"/>
              <a:t>2 S-Band antennas</a:t>
            </a:r>
          </a:p>
          <a:p>
            <a:r>
              <a:rPr lang="en-GB" altLang="en-US" smtClean="0"/>
              <a:t>Infrared Earth sensors and visible sun light sensor</a:t>
            </a:r>
          </a:p>
          <a:p>
            <a:r>
              <a:rPr lang="en-GB" altLang="en-US" smtClean="0"/>
              <a:t>Laser retroflector</a:t>
            </a:r>
          </a:p>
          <a:p>
            <a:r>
              <a:rPr lang="en-GB" altLang="en-US" smtClean="0"/>
              <a:t>Space radiators</a:t>
            </a:r>
          </a:p>
          <a:p>
            <a:r>
              <a:rPr lang="en-GB" altLang="en-US" smtClean="0"/>
              <a:t>Solar arrays</a:t>
            </a:r>
          </a:p>
          <a:p>
            <a:endParaRPr lang="en-GB" altLang="en-US" smtClean="0"/>
          </a:p>
          <a:p>
            <a:r>
              <a:rPr lang="en-GB" altLang="en-US" smtClean="0"/>
              <a:t>Temperature (excursion, sophisticated design)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3352" indent="-285904"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618" indent="-228723"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1065" indent="-228723"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8512" indent="-228723" defTabSz="9180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5959" indent="-228723" defTabSz="9180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3407" indent="-228723" defTabSz="9180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30854" indent="-228723" defTabSz="9180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8300" indent="-228723" defTabSz="9180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4E19C6-5ADB-40C9-B77C-075A9FFD35A0}" type="slidenum">
              <a:rPr lang="en-GB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50667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24AE5-6BD8-9347-AE8F-C7EE7F11AC1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832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124AE5-6BD8-9347-AE8F-C7EE7F11AC1E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41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24AE5-6BD8-9347-AE8F-C7EE7F11AC1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173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24AE5-6BD8-9347-AE8F-C7EE7F11AC1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517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54284"/>
            <a:fld id="{ECDDFE5D-687E-428F-857C-EE489435910B}" type="slidenum">
              <a:rPr lang="en-GB" smtClean="0">
                <a:solidFill>
                  <a:srgbClr val="000000"/>
                </a:solidFill>
                <a:latin typeface="Arial" charset="0"/>
              </a:rPr>
              <a:pPr defTabSz="954284"/>
              <a:t>10</a:t>
            </a:fld>
            <a:endParaRPr lang="en-GB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3038" y="788988"/>
            <a:ext cx="7004051" cy="3940175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</a:rPr>
              <a:t>Swap with the Roadmap diagram</a:t>
            </a:r>
          </a:p>
        </p:txBody>
      </p:sp>
    </p:spTree>
    <p:extLst>
      <p:ext uri="{BB962C8B-B14F-4D97-AF65-F5344CB8AC3E}">
        <p14:creationId xmlns:p14="http://schemas.microsoft.com/office/powerpoint/2010/main" val="1684554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54284"/>
            <a:fld id="{ECDDFE5D-687E-428F-857C-EE489435910B}" type="slidenum">
              <a:rPr lang="en-GB" smtClean="0">
                <a:solidFill>
                  <a:srgbClr val="000000"/>
                </a:solidFill>
                <a:latin typeface="Arial" charset="0"/>
              </a:rPr>
              <a:pPr defTabSz="954284"/>
              <a:t>11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4625" y="788988"/>
            <a:ext cx="7005638" cy="3940175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7691" indent="-177691">
              <a:buFontTx/>
              <a:buChar char="-"/>
            </a:pPr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13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54284"/>
            <a:fld id="{ECDDFE5D-687E-428F-857C-EE489435910B}" type="slidenum">
              <a:rPr lang="en-GB" smtClean="0">
                <a:solidFill>
                  <a:srgbClr val="000000"/>
                </a:solidFill>
                <a:latin typeface="Arial" charset="0"/>
              </a:rPr>
              <a:pPr defTabSz="954284"/>
              <a:t>12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4625" y="788988"/>
            <a:ext cx="7005638" cy="3940175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7691" indent="-177691">
              <a:buFontTx/>
              <a:buChar char="-"/>
            </a:pPr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66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0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9.jpeg"/><Relationship Id="rId16" Type="http://schemas.openxmlformats.org/officeDocument/2006/relationships/image" Target="../media/image3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33.png"/><Relationship Id="rId23" Type="http://schemas.openxmlformats.org/officeDocument/2006/relationships/image" Target="../media/image35.png"/><Relationship Id="rId28" Type="http://schemas.openxmlformats.org/officeDocument/2006/relationships/image" Target="../media/image26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9" y="-2000250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053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b="0" i="0" u="none" strike="noStrike" baseline="0" dirty="0" smtClean="0">
                <a:solidFill>
                  <a:schemeClr val="bg1">
                    <a:lumMod val="85000"/>
                  </a:schemeClr>
                </a:solidFill>
                <a:latin typeface="Helv"/>
              </a:rPr>
              <a:t>ESA UNCLASSIFIED - Releasable to the Public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162825" y="4899599"/>
            <a:ext cx="7625092" cy="137877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163697" y="661645"/>
            <a:ext cx="88263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952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96" y="742950"/>
            <a:ext cx="8822747" cy="3881711"/>
          </a:xfrm>
        </p:spPr>
        <p:txBody>
          <a:bodyPr/>
          <a:lstStyle>
            <a:lvl1pPr>
              <a:defRPr lang="en-US" sz="1600" b="0" i="0" noProof="0" dirty="0">
                <a:solidFill>
                  <a:srgbClr val="335E6F"/>
                </a:solidFill>
                <a:latin typeface="+mn-lt"/>
                <a:ea typeface="MS PGothic" pitchFamily="34" charset="-128"/>
                <a:cs typeface="Arial" charset="0"/>
              </a:defRPr>
            </a:lvl1pPr>
            <a:lvl2pPr>
              <a:defRPr lang="en-US" sz="1600" b="0" i="0" noProof="0" dirty="0">
                <a:solidFill>
                  <a:srgbClr val="335E6F"/>
                </a:solidFill>
                <a:latin typeface="+mn-lt"/>
                <a:ea typeface="MS PGothic" pitchFamily="34" charset="-128"/>
                <a:cs typeface="Arial" charset="0"/>
              </a:defRPr>
            </a:lvl2pPr>
            <a:lvl3pPr>
              <a:defRPr lang="en-US" sz="1600" b="0" i="0" noProof="0" dirty="0">
                <a:solidFill>
                  <a:srgbClr val="335E6F"/>
                </a:solidFill>
                <a:latin typeface="+mn-lt"/>
                <a:ea typeface="MS PGothic" pitchFamily="34" charset="-128"/>
                <a:cs typeface="Arial" charset="0"/>
              </a:defRPr>
            </a:lvl3pPr>
            <a:lvl4pPr>
              <a:defRPr lang="en-US" sz="1600" b="0" i="0" noProof="0" dirty="0">
                <a:solidFill>
                  <a:srgbClr val="335E6F"/>
                </a:solidFill>
                <a:latin typeface="+mn-lt"/>
                <a:ea typeface="MS PGothic" pitchFamily="34" charset="-128"/>
                <a:cs typeface="Arial" charset="0"/>
              </a:defRPr>
            </a:lvl4pPr>
            <a:lvl5pPr>
              <a:defRPr lang="en-GB" sz="1600" b="0" i="0" noProof="0" dirty="0">
                <a:solidFill>
                  <a:srgbClr val="335E6F"/>
                </a:solidFill>
                <a:latin typeface="+mn-lt"/>
                <a:ea typeface="MS PGothic" pitchFamily="34" charset="-128"/>
                <a:cs typeface="Arial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163697" y="661645"/>
            <a:ext cx="88263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63696" y="106452"/>
            <a:ext cx="758492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25506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86" y="630218"/>
            <a:ext cx="8748000" cy="3823200"/>
          </a:xfrm>
        </p:spPr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687680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450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2964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55805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56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75323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60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80702"/>
            <a:ext cx="2471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Releasable to the Public</a:t>
            </a:r>
          </a:p>
          <a:p>
            <a:pPr algn="l">
              <a:spcBef>
                <a:spcPct val="50000"/>
              </a:spcBef>
            </a:pP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6884024" y="4589667"/>
            <a:ext cx="203677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800" noProof="1" smtClean="0">
                <a:solidFill>
                  <a:schemeClr val="bg2"/>
                </a:solidFill>
              </a:rPr>
              <a:t>ITSF 2021 | 1-4/11/2021 | Slide  </a:t>
            </a:r>
            <a:fld id="{92D73E7B-C5FC-4C03-9724-B40912771E0B}" type="slidenum">
              <a:rPr lang="en-US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163697" y="661645"/>
            <a:ext cx="88263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162825" y="4858397"/>
            <a:ext cx="7470888" cy="173101"/>
            <a:chOff x="1076500" y="4469696"/>
            <a:chExt cx="9628745" cy="144114"/>
          </a:xfrm>
        </p:grpSpPr>
        <p:pic>
          <p:nvPicPr>
            <p:cNvPr id="63" name="Picture 62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7" name="Picture 86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1" r:id="rId2"/>
    <p:sldLayoutId id="2147483930" r:id="rId3"/>
    <p:sldLayoutId id="2147483943" r:id="rId4"/>
    <p:sldLayoutId id="2147483944" r:id="rId5"/>
    <p:sldLayoutId id="2147483945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c-europa.eu/support-to-developers/galileo-satellite-metadat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gsc-europa.e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c-europa.e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376351" y="583205"/>
            <a:ext cx="831090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3200" b="1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Galileo: Status and its Capability for Time Service</a:t>
            </a:r>
            <a:endParaRPr lang="en-US" sz="2000" dirty="0" smtClean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  <a:p>
            <a: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  <a:p>
            <a: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Dr.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Jörg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 Hahn – European Space Agency</a:t>
            </a:r>
          </a:p>
          <a:p>
            <a: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Hd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 Galileo G1 System Engineering Service</a:t>
            </a:r>
          </a:p>
          <a:p>
            <a: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  <a:p>
            <a: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P. Waller, G.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Caparra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, G.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Galluzzo</a:t>
            </a:r>
            <a:endParaRPr lang="en-US" sz="2000" dirty="0" smtClean="0">
              <a:solidFill>
                <a:schemeClr val="bg1">
                  <a:lumMod val="95000"/>
                </a:schemeClr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7569" y="3942870"/>
            <a:ext cx="603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</a:rPr>
              <a:t>ITSF 2021, 1-4 November 2021</a:t>
            </a:r>
            <a:endParaRPr lang="en-GB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642026" y="3039015"/>
            <a:ext cx="405941" cy="2160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13BDF60-488B-488C-8AA7-8D0673A2581A}" type="slidenum">
              <a:rPr lang="en-GB" smtClean="0">
                <a:solidFill>
                  <a:srgbClr val="FFFFFF"/>
                </a:solidFill>
                <a:latin typeface="Arial" charset="0"/>
              </a:rPr>
              <a:pPr/>
              <a:t>10</a:t>
            </a:fld>
            <a:endParaRPr lang="en-GB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74888" y="122684"/>
            <a:ext cx="7571184" cy="5400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 smtClean="0">
                <a:solidFill>
                  <a:srgbClr val="0070C0"/>
                </a:solidFill>
                <a:latin typeface="Verdana"/>
                <a:cs typeface="Verdana"/>
              </a:rPr>
              <a:t>Galileo G1G Evolutions</a:t>
            </a:r>
            <a:endParaRPr lang="en-GB" sz="2200" b="1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864" y="763015"/>
            <a:ext cx="86688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OS Navigation Message Authentication (</a:t>
            </a:r>
            <a:r>
              <a:rPr lang="en-GB" b="1" dirty="0" smtClean="0">
                <a:solidFill>
                  <a:schemeClr val="accent1"/>
                </a:solidFill>
              </a:rPr>
              <a:t>OS-NMA)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Commercial Authentication Service (CAS)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High Accuracy Service (HAS)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Open Service </a:t>
            </a:r>
            <a:r>
              <a:rPr lang="en-GB" b="1" dirty="0" smtClean="0">
                <a:solidFill>
                  <a:schemeClr val="accent1"/>
                </a:solidFill>
              </a:rPr>
              <a:t>I/</a:t>
            </a:r>
            <a:r>
              <a:rPr lang="en-GB" b="1" dirty="0" err="1" smtClean="0">
                <a:solidFill>
                  <a:schemeClr val="accent1"/>
                </a:solidFill>
              </a:rPr>
              <a:t>Nav</a:t>
            </a:r>
            <a:r>
              <a:rPr lang="en-GB" b="1" dirty="0" smtClean="0">
                <a:solidFill>
                  <a:schemeClr val="accent1"/>
                </a:solidFill>
              </a:rPr>
              <a:t> message improvements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SAR Full Operational Capability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Emergency Warning Service</a:t>
            </a:r>
          </a:p>
          <a:p>
            <a:pPr lvl="0"/>
            <a:endParaRPr lang="en-GB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 smtClean="0"/>
              <a:t>Return Beacon Activation / Beacon Communication Service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b="1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61" y="875942"/>
            <a:ext cx="1595935" cy="790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02" y="2975295"/>
            <a:ext cx="1618967" cy="1056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762" y="1666405"/>
            <a:ext cx="1087432" cy="8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Espace réservé du pied de page 4"/>
          <p:cNvSpPr>
            <a:spLocks noGrp="1"/>
          </p:cNvSpPr>
          <p:nvPr>
            <p:ph type="ftr" sz="quarter" idx="429496729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>
                <a:solidFill>
                  <a:srgbClr val="FFFFFF"/>
                </a:solidFill>
                <a:latin typeface="Arial" charset="0"/>
              </a:rPr>
              <a:t>The European GNSS Programmes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1653" y="166019"/>
            <a:ext cx="6452676" cy="40780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GB"/>
            </a:defPPr>
            <a:lvl1pPr defTabSz="457200" eaLnBrk="1" latinLnBrk="0" hangingPunct="1">
              <a:buNone/>
              <a:defRPr sz="2200" b="1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GB" dirty="0" smtClean="0"/>
              <a:t>Authentication and High Accuracy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977045" y="3746380"/>
            <a:ext cx="2065730" cy="3645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43191" y="697402"/>
            <a:ext cx="5774837" cy="319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900">
                <a:solidFill>
                  <a:srgbClr val="00468C"/>
                </a:solidFill>
                <a:latin typeface="+mn-lt"/>
                <a:ea typeface="+mn-ea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«"/>
              <a:defRPr>
                <a:solidFill>
                  <a:srgbClr val="00468C"/>
                </a:solidFill>
                <a:latin typeface="+mn-lt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+mn-lt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+mn-lt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endParaRPr lang="es-ES" sz="105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sz="1800" b="1" kern="0" dirty="0">
                <a:solidFill>
                  <a:srgbClr val="0098DB"/>
                </a:solidFill>
              </a:rPr>
              <a:t>AUTHENTICATION</a:t>
            </a:r>
            <a:r>
              <a:rPr lang="es-ES" sz="1800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800" kern="0" dirty="0" err="1">
                <a:solidFill>
                  <a:schemeClr val="bg2">
                    <a:lumMod val="25000"/>
                  </a:schemeClr>
                </a:solidFill>
              </a:rPr>
              <a:t>will</a:t>
            </a:r>
            <a:r>
              <a:rPr lang="es-ES" sz="1800" kern="0" dirty="0">
                <a:solidFill>
                  <a:schemeClr val="bg2">
                    <a:lumMod val="25000"/>
                  </a:schemeClr>
                </a:solidFill>
              </a:rPr>
              <a:t> be </a:t>
            </a:r>
            <a:r>
              <a:rPr lang="es-ES" sz="1800" kern="0" dirty="0" err="1">
                <a:solidFill>
                  <a:schemeClr val="bg2">
                    <a:lumMod val="25000"/>
                  </a:schemeClr>
                </a:solidFill>
              </a:rPr>
              <a:t>based</a:t>
            </a:r>
            <a:r>
              <a:rPr lang="es-ES" sz="1800" kern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1800" kern="0" dirty="0" err="1">
                <a:solidFill>
                  <a:schemeClr val="bg2">
                    <a:lumMod val="25000"/>
                  </a:schemeClr>
                </a:solidFill>
              </a:rPr>
              <a:t>on</a:t>
            </a:r>
            <a:r>
              <a:rPr lang="es-ES" sz="1800" kern="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/>
            <a:r>
              <a:rPr lang="es-ES" kern="0" dirty="0" err="1">
                <a:solidFill>
                  <a:srgbClr val="118CDC"/>
                </a:solidFill>
              </a:rPr>
              <a:t>Navigation</a:t>
            </a:r>
            <a:r>
              <a:rPr lang="es-ES" kern="0" dirty="0">
                <a:solidFill>
                  <a:srgbClr val="118CDC"/>
                </a:solidFill>
              </a:rPr>
              <a:t> </a:t>
            </a:r>
            <a:r>
              <a:rPr lang="es-ES" kern="0" dirty="0" err="1">
                <a:solidFill>
                  <a:srgbClr val="118CDC"/>
                </a:solidFill>
              </a:rPr>
              <a:t>Message</a:t>
            </a:r>
            <a:r>
              <a:rPr lang="es-ES" kern="0" dirty="0">
                <a:solidFill>
                  <a:srgbClr val="118CDC"/>
                </a:solidFill>
              </a:rPr>
              <a:t> </a:t>
            </a:r>
            <a:r>
              <a:rPr lang="es-ES" kern="0" dirty="0" err="1">
                <a:solidFill>
                  <a:srgbClr val="118CDC"/>
                </a:solidFill>
              </a:rPr>
              <a:t>Authentication</a:t>
            </a:r>
            <a:r>
              <a:rPr lang="es-ES" b="1" kern="0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  <a:p>
            <a:pPr marL="604838" lvl="2" indent="0">
              <a:buNone/>
            </a:pPr>
            <a:r>
              <a:rPr lang="es-ES" sz="1800" kern="0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s-ES" sz="1800" kern="0" dirty="0" err="1" smtClean="0">
                <a:solidFill>
                  <a:schemeClr val="bg2">
                    <a:lumMod val="25000"/>
                  </a:schemeClr>
                </a:solidFill>
              </a:rPr>
              <a:t>Integrated</a:t>
            </a:r>
            <a:r>
              <a:rPr lang="es-ES" sz="1800" kern="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1800" kern="0" dirty="0">
                <a:solidFill>
                  <a:schemeClr val="bg2">
                    <a:lumMod val="25000"/>
                  </a:schemeClr>
                </a:solidFill>
              </a:rPr>
              <a:t>in E1 </a:t>
            </a:r>
            <a:r>
              <a:rPr lang="es-ES" sz="1800" kern="0" dirty="0" smtClean="0">
                <a:solidFill>
                  <a:schemeClr val="bg2">
                    <a:lumMod val="25000"/>
                  </a:schemeClr>
                </a:solidFill>
              </a:rPr>
              <a:t>Open </a:t>
            </a:r>
            <a:r>
              <a:rPr lang="es-ES" sz="1800" kern="0" dirty="0" err="1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es-ES" sz="1800" kern="0" dirty="0" err="1" smtClean="0">
                <a:solidFill>
                  <a:schemeClr val="bg2">
                    <a:lumMod val="25000"/>
                  </a:schemeClr>
                </a:solidFill>
              </a:rPr>
              <a:t>ervice</a:t>
            </a:r>
            <a:r>
              <a:rPr lang="es-ES" sz="1800" kern="0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s-ES" sz="1800" kern="0" dirty="0">
              <a:solidFill>
                <a:schemeClr val="bg2">
                  <a:lumMod val="25000"/>
                </a:schemeClr>
              </a:solidFill>
            </a:endParaRPr>
          </a:p>
          <a:p>
            <a:pPr marL="604838" lvl="2" indent="0">
              <a:buNone/>
            </a:pPr>
            <a:r>
              <a:rPr lang="es-ES" sz="1800" kern="0" dirty="0" smtClean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s-ES" sz="1800" kern="0" dirty="0" err="1" smtClean="0">
                <a:solidFill>
                  <a:schemeClr val="bg2">
                    <a:lumMod val="25000"/>
                  </a:schemeClr>
                </a:solidFill>
              </a:rPr>
              <a:t>Consumer</a:t>
            </a:r>
            <a:r>
              <a:rPr lang="es-ES" sz="1800" kern="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1800" kern="0" dirty="0" err="1">
                <a:solidFill>
                  <a:schemeClr val="bg2">
                    <a:lumMod val="25000"/>
                  </a:schemeClr>
                </a:solidFill>
              </a:rPr>
              <a:t>users</a:t>
            </a:r>
            <a:r>
              <a:rPr lang="es-ES" sz="1800" kern="0" dirty="0">
                <a:solidFill>
                  <a:schemeClr val="bg2">
                    <a:lumMod val="25000"/>
                  </a:schemeClr>
                </a:solidFill>
              </a:rPr>
              <a:t>, free of </a:t>
            </a:r>
            <a:r>
              <a:rPr lang="es-ES" sz="1800" kern="0" dirty="0" err="1">
                <a:solidFill>
                  <a:schemeClr val="bg2">
                    <a:lumMod val="25000"/>
                  </a:schemeClr>
                </a:solidFill>
              </a:rPr>
              <a:t>charge</a:t>
            </a:r>
            <a:endParaRPr lang="es-ES" sz="1800" kern="0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s-ES" kern="0" dirty="0" err="1">
                <a:solidFill>
                  <a:srgbClr val="118CDC"/>
                </a:solidFill>
              </a:rPr>
              <a:t>Commercial</a:t>
            </a:r>
            <a:r>
              <a:rPr lang="es-ES" kern="0" dirty="0">
                <a:solidFill>
                  <a:srgbClr val="118CDC"/>
                </a:solidFill>
              </a:rPr>
              <a:t> </a:t>
            </a:r>
            <a:r>
              <a:rPr lang="es-ES" kern="0" dirty="0" err="1" smtClean="0">
                <a:solidFill>
                  <a:srgbClr val="118CDC"/>
                </a:solidFill>
              </a:rPr>
              <a:t>Authentication</a:t>
            </a:r>
            <a:r>
              <a:rPr lang="es-ES" kern="0" dirty="0" smtClean="0">
                <a:solidFill>
                  <a:srgbClr val="118CDC"/>
                </a:solidFill>
              </a:rPr>
              <a:t> </a:t>
            </a:r>
            <a:r>
              <a:rPr lang="es-ES" kern="0" dirty="0" err="1" smtClean="0">
                <a:solidFill>
                  <a:srgbClr val="118CDC"/>
                </a:solidFill>
              </a:rPr>
              <a:t>Service</a:t>
            </a:r>
            <a:endParaRPr lang="es-ES" kern="0" dirty="0">
              <a:solidFill>
                <a:schemeClr val="bg1">
                  <a:lumMod val="50000"/>
                </a:schemeClr>
              </a:solidFill>
            </a:endParaRPr>
          </a:p>
          <a:p>
            <a:pPr marL="340519" lvl="1" indent="0">
              <a:buNone/>
            </a:pPr>
            <a:r>
              <a:rPr lang="es-ES" kern="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s-ES" kern="0" dirty="0" smtClean="0">
                <a:solidFill>
                  <a:schemeClr val="bg2">
                    <a:lumMod val="25000"/>
                  </a:schemeClr>
                </a:solidFill>
              </a:rPr>
              <a:t>E6C </a:t>
            </a:r>
            <a:r>
              <a:rPr lang="es-ES" kern="0" dirty="0" err="1">
                <a:solidFill>
                  <a:schemeClr val="bg2">
                    <a:lumMod val="25000"/>
                  </a:schemeClr>
                </a:solidFill>
              </a:rPr>
              <a:t>Spreading</a:t>
            </a:r>
            <a:r>
              <a:rPr lang="es-ES" kern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kern="0" dirty="0" err="1">
                <a:solidFill>
                  <a:schemeClr val="bg2">
                    <a:lumMod val="25000"/>
                  </a:schemeClr>
                </a:solidFill>
              </a:rPr>
              <a:t>Code</a:t>
            </a:r>
            <a:r>
              <a:rPr lang="es-ES" kern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kern="0" dirty="0" err="1">
                <a:solidFill>
                  <a:schemeClr val="bg2">
                    <a:lumMod val="25000"/>
                  </a:schemeClr>
                </a:solidFill>
              </a:rPr>
              <a:t>Encryption</a:t>
            </a:r>
            <a:endParaRPr lang="es-ES" kern="0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s-ES" sz="1500" kern="0" dirty="0"/>
          </a:p>
          <a:p>
            <a:r>
              <a:rPr lang="es-ES" sz="1800" b="1" kern="0" dirty="0" smtClean="0">
                <a:solidFill>
                  <a:srgbClr val="118CDC"/>
                </a:solidFill>
              </a:rPr>
              <a:t>High ACCURACY </a:t>
            </a:r>
            <a:r>
              <a:rPr lang="es-ES" sz="1800" kern="0" dirty="0" err="1" smtClean="0">
                <a:solidFill>
                  <a:schemeClr val="bg2">
                    <a:lumMod val="25000"/>
                  </a:schemeClr>
                </a:solidFill>
              </a:rPr>
              <a:t>based</a:t>
            </a:r>
            <a:r>
              <a:rPr lang="es-ES" sz="1800" kern="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1800" kern="0" dirty="0" err="1" smtClean="0">
                <a:solidFill>
                  <a:schemeClr val="bg2">
                    <a:lumMod val="25000"/>
                  </a:schemeClr>
                </a:solidFill>
              </a:rPr>
              <a:t>on</a:t>
            </a:r>
            <a:r>
              <a:rPr lang="es-ES" sz="1800" kern="0" dirty="0" smtClean="0">
                <a:solidFill>
                  <a:schemeClr val="bg2">
                    <a:lumMod val="25000"/>
                  </a:schemeClr>
                </a:solidFill>
              </a:rPr>
              <a:t> Precise Point </a:t>
            </a:r>
            <a:br>
              <a:rPr lang="es-ES" sz="1800" kern="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s-ES" sz="1800" kern="0" dirty="0" err="1" smtClean="0">
                <a:solidFill>
                  <a:schemeClr val="bg2">
                    <a:lumMod val="25000"/>
                  </a:schemeClr>
                </a:solidFill>
              </a:rPr>
              <a:t>Positioning</a:t>
            </a:r>
            <a:r>
              <a:rPr lang="es-ES" sz="1800" kern="0" dirty="0" smtClean="0">
                <a:solidFill>
                  <a:schemeClr val="bg2">
                    <a:lumMod val="25000"/>
                  </a:schemeClr>
                </a:solidFill>
              </a:rPr>
              <a:t> (PPP) </a:t>
            </a:r>
            <a:r>
              <a:rPr lang="es-ES" sz="1800" kern="0" dirty="0" err="1" smtClean="0">
                <a:solidFill>
                  <a:schemeClr val="bg2">
                    <a:lumMod val="25000"/>
                  </a:schemeClr>
                </a:solidFill>
              </a:rPr>
              <a:t>over</a:t>
            </a:r>
            <a:r>
              <a:rPr lang="es-ES" sz="1800" kern="0" dirty="0" smtClean="0">
                <a:solidFill>
                  <a:schemeClr val="bg2">
                    <a:lumMod val="25000"/>
                  </a:schemeClr>
                </a:solidFill>
              </a:rPr>
              <a:t> E6B</a:t>
            </a:r>
          </a:p>
          <a:p>
            <a:endParaRPr lang="es-ES" sz="1800" kern="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s-ES" sz="700" kern="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rgbClr val="008542"/>
                </a:solidFill>
                <a:hlinkClick r:id="rId3"/>
              </a:rPr>
              <a:t>https://www.gsc-europa.eu/</a:t>
            </a:r>
            <a:endParaRPr lang="en-US" sz="1800" dirty="0"/>
          </a:p>
          <a:p>
            <a:pPr marL="0" indent="0">
              <a:buNone/>
            </a:pPr>
            <a:endParaRPr lang="es-ES" sz="2025" kern="0" dirty="0"/>
          </a:p>
          <a:p>
            <a:pPr lvl="1"/>
            <a:endParaRPr lang="es-ES" sz="2025" kern="0" dirty="0"/>
          </a:p>
          <a:p>
            <a:pPr lvl="1"/>
            <a:endParaRPr lang="es-ES" sz="2025" kern="0" dirty="0"/>
          </a:p>
          <a:p>
            <a:pPr marL="255389" lvl="1" indent="0">
              <a:buNone/>
            </a:pPr>
            <a:endParaRPr lang="es-ES" sz="2025" kern="0" dirty="0"/>
          </a:p>
          <a:p>
            <a:pPr lvl="1"/>
            <a:endParaRPr lang="es-ES" sz="2025" kern="0" dirty="0"/>
          </a:p>
          <a:p>
            <a:pPr lvl="2"/>
            <a:endParaRPr lang="es-ES" sz="2025" kern="0" dirty="0"/>
          </a:p>
          <a:p>
            <a:pPr marL="453629" lvl="2" indent="0">
              <a:buNone/>
            </a:pPr>
            <a:endParaRPr lang="es-ES" sz="1800" b="1" u="sng" kern="0" dirty="0"/>
          </a:p>
          <a:p>
            <a:pPr lvl="2"/>
            <a:endParaRPr lang="es-ES" sz="2025" kern="0" dirty="0"/>
          </a:p>
          <a:p>
            <a:pPr lvl="2"/>
            <a:endParaRPr lang="es-ES" sz="2025" kern="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59" y="753035"/>
            <a:ext cx="2701416" cy="382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68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Espace réservé du pied de page 4"/>
          <p:cNvSpPr>
            <a:spLocks noGrp="1"/>
          </p:cNvSpPr>
          <p:nvPr>
            <p:ph type="ftr" sz="quarter" idx="429496729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>
                <a:solidFill>
                  <a:srgbClr val="FFFFFF"/>
                </a:solidFill>
                <a:latin typeface="Arial" charset="0"/>
              </a:rPr>
              <a:t>The European GNSS Programmes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1653" y="166019"/>
            <a:ext cx="6452676" cy="40780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GB"/>
            </a:defPPr>
            <a:lvl1pPr defTabSz="457200" eaLnBrk="1" latinLnBrk="0" hangingPunct="1">
              <a:buNone/>
              <a:defRPr sz="2200" b="1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GB" dirty="0" smtClean="0"/>
              <a:t>Authentication and High Accuracy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977045" y="3746380"/>
            <a:ext cx="2065730" cy="3645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35073" y="664151"/>
            <a:ext cx="5774837" cy="319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900">
                <a:solidFill>
                  <a:srgbClr val="00468C"/>
                </a:solidFill>
                <a:latin typeface="+mn-lt"/>
                <a:ea typeface="+mn-ea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«"/>
              <a:defRPr>
                <a:solidFill>
                  <a:srgbClr val="00468C"/>
                </a:solidFill>
                <a:latin typeface="+mn-lt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+mn-lt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+mn-lt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endParaRPr lang="es-ES" sz="105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sz="1800" b="1" kern="0" dirty="0" smtClean="0">
                <a:solidFill>
                  <a:srgbClr val="0098DB"/>
                </a:solidFill>
              </a:rPr>
              <a:t>AUTHENTICATION</a:t>
            </a:r>
            <a:r>
              <a:rPr lang="es-ES" sz="1800" kern="0" dirty="0" smtClean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chemeClr val="bg2">
                    <a:lumMod val="25000"/>
                  </a:schemeClr>
                </a:solidFill>
              </a:rPr>
              <a:t>Live test </a:t>
            </a:r>
            <a:r>
              <a:rPr lang="en-GB" kern="0" dirty="0" smtClean="0">
                <a:solidFill>
                  <a:schemeClr val="bg2">
                    <a:lumMod val="25000"/>
                  </a:schemeClr>
                </a:solidFill>
              </a:rPr>
              <a:t>(internal) started </a:t>
            </a:r>
            <a:r>
              <a:rPr lang="en-GB" kern="0" dirty="0">
                <a:solidFill>
                  <a:schemeClr val="bg2">
                    <a:lumMod val="25000"/>
                  </a:schemeClr>
                </a:solidFill>
              </a:rPr>
              <a:t>November 18th 2020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2">
                    <a:lumMod val="25000"/>
                  </a:schemeClr>
                </a:solidFill>
              </a:rPr>
              <a:t>ESA performed the first PVT with authenticated data on the same day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2">
                    <a:lumMod val="25000"/>
                  </a:schemeClr>
                </a:solidFill>
              </a:rPr>
              <a:t>Upon successful completion of the internal testing phase, OSNMA signal will be </a:t>
            </a:r>
            <a:r>
              <a:rPr lang="en-US" kern="0" dirty="0" smtClean="0">
                <a:solidFill>
                  <a:schemeClr val="bg2">
                    <a:lumMod val="25000"/>
                  </a:schemeClr>
                </a:solidFill>
              </a:rPr>
              <a:t>accessible through a Public Observation Test Phase</a:t>
            </a:r>
            <a:endParaRPr lang="en-GB" kern="0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s-ES" sz="1500" kern="0" dirty="0"/>
          </a:p>
          <a:p>
            <a:r>
              <a:rPr lang="es-ES" sz="1800" b="1" kern="0" dirty="0" smtClean="0">
                <a:solidFill>
                  <a:srgbClr val="118CDC"/>
                </a:solidFill>
              </a:rPr>
              <a:t>High ACCURACY </a:t>
            </a:r>
          </a:p>
          <a:p>
            <a:pPr marL="457200" lvl="1" indent="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kern="0" dirty="0" smtClean="0">
                <a:solidFill>
                  <a:srgbClr val="4D4F53">
                    <a:lumMod val="25000"/>
                  </a:srgbClr>
                </a:solidFill>
                <a:latin typeface="Verdana" pitchFamily="34" charset="0"/>
              </a:rPr>
              <a:t>    Live testing (internal)</a:t>
            </a:r>
            <a:endParaRPr lang="es-ES" sz="1800" kern="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s-ES" sz="700" kern="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s-ES" sz="2025" kern="0" dirty="0"/>
          </a:p>
          <a:p>
            <a:pPr lvl="1"/>
            <a:endParaRPr lang="es-ES" sz="2025" kern="0" dirty="0"/>
          </a:p>
          <a:p>
            <a:pPr lvl="1"/>
            <a:endParaRPr lang="es-ES" sz="2025" kern="0" dirty="0"/>
          </a:p>
          <a:p>
            <a:pPr marL="255389" lvl="1" indent="0">
              <a:buNone/>
            </a:pPr>
            <a:endParaRPr lang="es-ES" sz="2025" kern="0" dirty="0"/>
          </a:p>
          <a:p>
            <a:pPr lvl="1"/>
            <a:endParaRPr lang="es-ES" sz="2025" kern="0" dirty="0"/>
          </a:p>
          <a:p>
            <a:pPr lvl="2"/>
            <a:endParaRPr lang="es-ES" sz="2025" kern="0" dirty="0"/>
          </a:p>
          <a:p>
            <a:pPr marL="453629" lvl="2" indent="0">
              <a:buNone/>
            </a:pPr>
            <a:endParaRPr lang="es-ES" sz="1800" b="1" u="sng" kern="0" dirty="0"/>
          </a:p>
          <a:p>
            <a:pPr lvl="2"/>
            <a:endParaRPr lang="es-ES" sz="2025" kern="0" dirty="0"/>
          </a:p>
          <a:p>
            <a:pPr lvl="2"/>
            <a:endParaRPr lang="es-ES" sz="2025" kern="0" dirty="0"/>
          </a:p>
        </p:txBody>
      </p:sp>
      <p:pic>
        <p:nvPicPr>
          <p:cNvPr id="1026" name="Picture 2" descr="Testbed vehicle by ESA's Navigation L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88" y="1325706"/>
            <a:ext cx="2513003" cy="166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43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I/</a:t>
            </a:r>
            <a:r>
              <a:rPr lang="en-GB" b="1" dirty="0" err="1" smtClean="0"/>
              <a:t>Nav</a:t>
            </a:r>
            <a:r>
              <a:rPr lang="en-GB" b="1" dirty="0" smtClean="0"/>
              <a:t> (Improving Galileo E1-OS)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86" y="630218"/>
            <a:ext cx="8897152" cy="3823200"/>
          </a:xfrm>
        </p:spPr>
        <p:txBody>
          <a:bodyPr/>
          <a:lstStyle/>
          <a:p>
            <a:r>
              <a:rPr lang="en-GB" sz="1400" b="1" dirty="0" smtClean="0"/>
              <a:t>I/</a:t>
            </a:r>
            <a:r>
              <a:rPr lang="en-GB" sz="1400" b="1" dirty="0" err="1" smtClean="0"/>
              <a:t>Nav</a:t>
            </a:r>
            <a:r>
              <a:rPr lang="en-GB" sz="1400" b="1" dirty="0" smtClean="0"/>
              <a:t> is Evolving: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GB" sz="1400" dirty="0" smtClean="0"/>
              <a:t>After Galileo </a:t>
            </a:r>
            <a:r>
              <a:rPr lang="en-GB" sz="1400" dirty="0" err="1" smtClean="0"/>
              <a:t>SoL</a:t>
            </a:r>
            <a:r>
              <a:rPr lang="en-GB" sz="1400" dirty="0" smtClean="0"/>
              <a:t> re-profiling important message spare capacity available in I/NAV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GB" sz="1400" dirty="0" smtClean="0"/>
              <a:t>Use such spare capacity to improve data timeliness and robustness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/>
              <a:t>Software now under procurement for satellite upload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/>
              <a:t>Enables fast reconstruction of Galileo System Time (GST)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/>
              <a:t>Backward compatible – fully transparent to already deployed Galileo receivers</a:t>
            </a:r>
          </a:p>
          <a:p>
            <a:r>
              <a:rPr lang="en-GB" sz="1400" dirty="0"/>
              <a:t>	</a:t>
            </a:r>
            <a:endParaRPr lang="en-GB" sz="1400" dirty="0" smtClean="0"/>
          </a:p>
          <a:p>
            <a:r>
              <a:rPr lang="en-GB" sz="1400" b="1" dirty="0" smtClean="0"/>
              <a:t>What is REDCED, SSP and RS and why are they important?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/>
              <a:t>Reduced Clock and Ephemeris (</a:t>
            </a:r>
            <a:r>
              <a:rPr lang="en-GB" sz="1400" dirty="0" err="1" smtClean="0"/>
              <a:t>RedCED</a:t>
            </a:r>
            <a:r>
              <a:rPr lang="en-GB" sz="1400" dirty="0" smtClean="0"/>
              <a:t>): CED compressed to only 1 I/</a:t>
            </a:r>
            <a:r>
              <a:rPr lang="en-GB" sz="1400" dirty="0" err="1" smtClean="0"/>
              <a:t>Nav</a:t>
            </a:r>
            <a:r>
              <a:rPr lang="en-GB" sz="1400" dirty="0" smtClean="0"/>
              <a:t> word = </a:t>
            </a:r>
            <a:r>
              <a:rPr lang="en-GB" sz="1400" b="1" dirty="0" smtClean="0">
                <a:solidFill>
                  <a:srgbClr val="0070C0"/>
                </a:solidFill>
              </a:rPr>
              <a:t>FAST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/>
              <a:t>Reed Solomon (RS): additional coding gain for CED = </a:t>
            </a:r>
            <a:r>
              <a:rPr lang="en-GB" sz="1400" b="1" dirty="0" smtClean="0">
                <a:solidFill>
                  <a:srgbClr val="0070C0"/>
                </a:solidFill>
              </a:rPr>
              <a:t>ROBUST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 smtClean="0"/>
              <a:t>Secondary Synchronisation Pattern (SSP): time sync w/o NAV decoding = </a:t>
            </a:r>
            <a:r>
              <a:rPr lang="en-GB" sz="1400" b="1" dirty="0" smtClean="0">
                <a:solidFill>
                  <a:srgbClr val="0070C0"/>
                </a:solidFill>
              </a:rPr>
              <a:t>FAST + SIMPLE</a:t>
            </a:r>
            <a:endParaRPr lang="en-GB" sz="1400" b="1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58732" y="4113656"/>
            <a:ext cx="666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Galileo Open Service SIS-ICD is. 2.0, Jan. 2021 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58" y="0"/>
            <a:ext cx="7787256" cy="707886"/>
          </a:xfrm>
        </p:spPr>
        <p:txBody>
          <a:bodyPr/>
          <a:lstStyle/>
          <a:p>
            <a:r>
              <a:rPr lang="en-GB" sz="2000" b="1" dirty="0"/>
              <a:t>Secure Timing Services with Galileo’s </a:t>
            </a:r>
            <a:r>
              <a:rPr lang="en-GB" sz="2000" b="1" dirty="0" smtClean="0"/>
              <a:t>OS-NMA &amp; CAS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86" y="630218"/>
            <a:ext cx="5887324" cy="3823200"/>
          </a:xfrm>
        </p:spPr>
        <p:txBody>
          <a:bodyPr/>
          <a:lstStyle/>
          <a:p>
            <a:endParaRPr lang="en-US" dirty="0" smtClean="0"/>
          </a:p>
          <a:p>
            <a:pPr indent="0"/>
            <a:r>
              <a:rPr lang="en-US" dirty="0"/>
              <a:t>The combination of </a:t>
            </a:r>
            <a:r>
              <a:rPr lang="en-US" dirty="0" smtClean="0"/>
              <a:t>OS-NMA </a:t>
            </a:r>
            <a:r>
              <a:rPr lang="en-US" dirty="0"/>
              <a:t>and CAS will allow the receiver to achieve a </a:t>
            </a:r>
            <a:r>
              <a:rPr lang="en-US" b="1" u="sng" dirty="0"/>
              <a:t>secure timing </a:t>
            </a:r>
            <a:r>
              <a:rPr lang="en-US" b="1" u="sng" dirty="0" smtClean="0"/>
              <a:t>service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OS-NMA will enable the </a:t>
            </a:r>
            <a:r>
              <a:rPr lang="en-US" b="1" dirty="0" smtClean="0"/>
              <a:t>verification of the </a:t>
            </a:r>
            <a:br>
              <a:rPr lang="en-US" b="1" dirty="0" smtClean="0"/>
            </a:br>
            <a:r>
              <a:rPr lang="en-US" b="1" dirty="0" smtClean="0"/>
              <a:t>     navigation message</a:t>
            </a:r>
            <a:r>
              <a:rPr lang="en-US" dirty="0" smtClean="0"/>
              <a:t>, such as I/NAV </a:t>
            </a:r>
            <a:r>
              <a:rPr lang="en-GB" dirty="0"/>
              <a:t>Clock and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    Ephemeris</a:t>
            </a:r>
            <a:r>
              <a:rPr lang="en-US" dirty="0" smtClean="0"/>
              <a:t> and the GST to UTC conversion </a:t>
            </a:r>
            <a:br>
              <a:rPr lang="en-US" dirty="0" smtClean="0"/>
            </a:br>
            <a:r>
              <a:rPr lang="en-US" dirty="0" smtClean="0"/>
              <a:t>     parameters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CAS will enable the </a:t>
            </a:r>
            <a:r>
              <a:rPr lang="en-US" b="1" dirty="0" smtClean="0"/>
              <a:t>verification of the ranging </a:t>
            </a:r>
            <a:br>
              <a:rPr lang="en-US" b="1" dirty="0" smtClean="0"/>
            </a:br>
            <a:r>
              <a:rPr lang="en-US" b="1" dirty="0" smtClean="0"/>
              <a:t>     signals</a:t>
            </a:r>
            <a:r>
              <a:rPr lang="en-US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6" name="Picture 2" descr="Satnav spoof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2"/>
          <a:stretch/>
        </p:blipFill>
        <p:spPr bwMode="auto">
          <a:xfrm>
            <a:off x="6030410" y="749030"/>
            <a:ext cx="3073840" cy="373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LAUNCH #11 :  SAT 27 – SAT 28  / VS26 </a:t>
            </a:r>
          </a:p>
        </p:txBody>
      </p:sp>
      <p:pic>
        <p:nvPicPr>
          <p:cNvPr id="1026" name="Picture 2" descr="https://www.arianespace.com/wp-content/uploads/2015/09/VS12_Dec_planLa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6" r="25542"/>
          <a:stretch/>
        </p:blipFill>
        <p:spPr bwMode="auto">
          <a:xfrm>
            <a:off x="3088607" y="806843"/>
            <a:ext cx="2105481" cy="1911208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527313" y="860155"/>
            <a:ext cx="3377833" cy="1066117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eaLnBrk="0" hangingPunct="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00468C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00468C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Blip>
                <a:blip r:embed="rId4"/>
              </a:buBlip>
              <a:defRPr>
                <a:solidFill>
                  <a:srgbClr val="00468C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Blip>
                <a:blip r:embed="rId4"/>
              </a:buBlip>
              <a:defRPr sz="1600">
                <a:solidFill>
                  <a:srgbClr val="0046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rgbClr val="0046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rgbClr val="0046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rgbClr val="0046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rgbClr val="00468C"/>
                </a:solidFill>
                <a:latin typeface="Arial" charset="0"/>
              </a:defRPr>
            </a:lvl9pPr>
          </a:lstStyle>
          <a:p>
            <a:pPr>
              <a:spcBef>
                <a:spcPts val="900"/>
              </a:spcBef>
              <a:buNone/>
            </a:pPr>
            <a:r>
              <a:rPr lang="en-GB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 27 – 28:  GSAT0223 – GSAT0224</a:t>
            </a:r>
          </a:p>
          <a:p>
            <a:pPr>
              <a:spcBef>
                <a:spcPts val="900"/>
              </a:spcBef>
              <a:buNone/>
            </a:pPr>
            <a:r>
              <a:rPr lang="en-GB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Lift-Off </a:t>
            </a:r>
            <a:r>
              <a:rPr lang="en-GB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GB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02/12/2021 </a:t>
            </a:r>
            <a:r>
              <a:rPr lang="en-GB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GB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00:31:27 </a:t>
            </a:r>
            <a:r>
              <a:rPr lang="en-GB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UTC</a:t>
            </a:r>
          </a:p>
          <a:p>
            <a:pPr>
              <a:spcBef>
                <a:spcPts val="900"/>
              </a:spcBef>
              <a:buFontTx/>
              <a:buNone/>
            </a:pPr>
            <a:r>
              <a:rPr lang="en-GB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 &amp; Slots :  B3 - B15 (spare)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939363" y="2119564"/>
            <a:ext cx="3489087" cy="2291240"/>
            <a:chOff x="5558878" y="2088906"/>
            <a:chExt cx="3283008" cy="21752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58878" y="2346047"/>
              <a:ext cx="3283008" cy="1918081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7379131" y="2824566"/>
              <a:ext cx="273157" cy="242161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6673313" y="3908801"/>
              <a:ext cx="273157" cy="242161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/>
            <p:cNvCxnSpPr>
              <a:stCxn id="11" idx="0"/>
            </p:cNvCxnSpPr>
            <p:nvPr/>
          </p:nvCxnSpPr>
          <p:spPr>
            <a:xfrm flipV="1">
              <a:off x="6809892" y="2219711"/>
              <a:ext cx="766842" cy="168909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0"/>
            </p:cNvCxnSpPr>
            <p:nvPr/>
          </p:nvCxnSpPr>
          <p:spPr>
            <a:xfrm flipV="1">
              <a:off x="7515710" y="2219711"/>
              <a:ext cx="61024" cy="604855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7515710" y="2088906"/>
              <a:ext cx="790090" cy="2561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n-US" sz="1100" b="1" dirty="0"/>
                <a:t>L11 slots</a:t>
              </a:r>
              <a:endParaRPr lang="en-GB" sz="1100" dirty="0"/>
            </a:p>
          </p:txBody>
        </p:sp>
      </p:grpSp>
      <p:pic>
        <p:nvPicPr>
          <p:cNvPr id="1028" name="Picture 4" descr="Soyuz - Arianespa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1312" y="1743559"/>
            <a:ext cx="446360" cy="286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3479" y="2232804"/>
            <a:ext cx="622457" cy="779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92C259-B436-DA47-820D-AA573FE9F2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8"/>
          <a:stretch/>
        </p:blipFill>
        <p:spPr>
          <a:xfrm>
            <a:off x="94137" y="844008"/>
            <a:ext cx="1971556" cy="1169115"/>
          </a:xfrm>
          <a:prstGeom prst="rect">
            <a:avLst/>
          </a:prstGeom>
          <a:ln w="1905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6" name="Rectangle 25"/>
          <p:cNvSpPr/>
          <p:nvPr/>
        </p:nvSpPr>
        <p:spPr>
          <a:xfrm>
            <a:off x="109233" y="861296"/>
            <a:ext cx="10390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1" i="1" dirty="0" smtClean="0">
                <a:solidFill>
                  <a:schemeClr val="bg1"/>
                </a:solidFill>
              </a:rPr>
              <a:t>Arrival </a:t>
            </a:r>
            <a:r>
              <a:rPr lang="en-GB" sz="800" b="1" i="1" dirty="0">
                <a:solidFill>
                  <a:schemeClr val="bg1"/>
                </a:solidFill>
              </a:rPr>
              <a:t>in </a:t>
            </a:r>
            <a:r>
              <a:rPr lang="en-GB" sz="800" b="1" i="1" dirty="0" err="1" smtClean="0">
                <a:solidFill>
                  <a:schemeClr val="bg1"/>
                </a:solidFill>
              </a:rPr>
              <a:t>Guyane</a:t>
            </a:r>
            <a:endParaRPr lang="en-GB" sz="800" b="1" i="1" dirty="0">
              <a:solidFill>
                <a:schemeClr val="bg1"/>
              </a:solidFill>
            </a:endParaRPr>
          </a:p>
        </p:txBody>
      </p:sp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9A5E39CE-6DA4-0143-9ACF-4CB2ABADB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97" y="3521312"/>
            <a:ext cx="1657604" cy="1102221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13" name="Group 12"/>
          <p:cNvGrpSpPr/>
          <p:nvPr/>
        </p:nvGrpSpPr>
        <p:grpSpPr>
          <a:xfrm>
            <a:off x="163696" y="2232804"/>
            <a:ext cx="1482801" cy="1233130"/>
            <a:chOff x="3771951" y="849314"/>
            <a:chExt cx="1482801" cy="12331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5BCE29-1C97-C840-BA57-4A3FD3CEC7E0}"/>
                </a:ext>
              </a:extLst>
            </p:cNvPr>
            <p:cNvSpPr/>
            <p:nvPr/>
          </p:nvSpPr>
          <p:spPr>
            <a:xfrm>
              <a:off x="3798302" y="849314"/>
              <a:ext cx="1456450" cy="1233130"/>
            </a:xfrm>
            <a:prstGeom prst="rect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1000" r="-21000"/>
              </a:stretch>
            </a:blipFill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771951" y="896919"/>
              <a:ext cx="68640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b="1" i="1" dirty="0" smtClean="0">
                  <a:solidFill>
                    <a:schemeClr val="bg1"/>
                  </a:solidFill>
                </a:rPr>
                <a:t>Unloading</a:t>
              </a:r>
              <a:endParaRPr lang="en-GB" sz="8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296861" y="4485890"/>
            <a:ext cx="1754006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b="1" i="1" dirty="0">
                <a:solidFill>
                  <a:schemeClr val="bg1"/>
                </a:solidFill>
              </a:rPr>
              <a:t>U</a:t>
            </a:r>
            <a:r>
              <a:rPr lang="en-GB" sz="700" b="1" i="1" dirty="0" smtClean="0">
                <a:solidFill>
                  <a:schemeClr val="bg1"/>
                </a:solidFill>
              </a:rPr>
              <a:t>npacking/installation </a:t>
            </a:r>
            <a:r>
              <a:rPr lang="en-GB" sz="700" b="1" i="1" dirty="0">
                <a:solidFill>
                  <a:schemeClr val="bg1"/>
                </a:solidFill>
              </a:rPr>
              <a:t>in </a:t>
            </a:r>
            <a:r>
              <a:rPr lang="en-GB" sz="700" b="1" i="1" dirty="0" smtClean="0">
                <a:solidFill>
                  <a:schemeClr val="bg1"/>
                </a:solidFill>
              </a:rPr>
              <a:t>clean </a:t>
            </a:r>
            <a:r>
              <a:rPr lang="en-GB" sz="700" b="1" i="1" dirty="0">
                <a:solidFill>
                  <a:schemeClr val="bg1"/>
                </a:solidFill>
              </a:rPr>
              <a:t>room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377778" y="3359256"/>
            <a:ext cx="1628972" cy="1251602"/>
            <a:chOff x="3702776" y="3298169"/>
            <a:chExt cx="1628972" cy="125160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FBFE43-3224-DA48-A135-E123F81D0202}"/>
                </a:ext>
              </a:extLst>
            </p:cNvPr>
            <p:cNvSpPr/>
            <p:nvPr/>
          </p:nvSpPr>
          <p:spPr>
            <a:xfrm>
              <a:off x="3789037" y="3298169"/>
              <a:ext cx="1456451" cy="1228810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t="-25000" b="-25000"/>
              </a:stretch>
            </a:blipFill>
            <a:ln>
              <a:noFill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4">
                <a:hueOff val="81824"/>
                <a:satOff val="-11799"/>
                <a:lumOff val="-1994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81824"/>
                <a:satOff val="-11799"/>
                <a:lumOff val="-19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3702776" y="4349716"/>
              <a:ext cx="1628972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00" b="1" i="1" dirty="0" smtClean="0">
                  <a:solidFill>
                    <a:schemeClr val="bg1"/>
                  </a:solidFill>
                </a:rPr>
                <a:t>Fit </a:t>
              </a:r>
              <a:r>
                <a:rPr lang="en-GB" sz="700" b="1" i="1" dirty="0">
                  <a:solidFill>
                    <a:schemeClr val="bg1"/>
                  </a:solidFill>
                </a:rPr>
                <a:t>check with launcher </a:t>
              </a:r>
              <a:r>
                <a:rPr lang="en-GB" sz="700" b="1" i="1" dirty="0" smtClean="0">
                  <a:solidFill>
                    <a:schemeClr val="bg1"/>
                  </a:solidFill>
                </a:rPr>
                <a:t>dispenser</a:t>
              </a:r>
              <a:endParaRPr lang="en-GB" sz="7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Circular Arrow 30"/>
          <p:cNvSpPr/>
          <p:nvPr/>
        </p:nvSpPr>
        <p:spPr>
          <a:xfrm flipV="1">
            <a:off x="1608637" y="1727834"/>
            <a:ext cx="2720358" cy="1793478"/>
          </a:xfrm>
          <a:prstGeom prst="circularArrow">
            <a:avLst>
              <a:gd name="adj1" fmla="val 7255"/>
              <a:gd name="adj2" fmla="val 734118"/>
              <a:gd name="adj3" fmla="val 20406390"/>
              <a:gd name="adj4" fmla="val 9018821"/>
              <a:gd name="adj5" fmla="val 10824"/>
            </a:avLst>
          </a:prstGeom>
          <a:solidFill>
            <a:schemeClr val="accent4"/>
          </a:solidFill>
          <a:ln cap="flat"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33" name="Notched Right Arrow 1032"/>
          <p:cNvSpPr/>
          <p:nvPr/>
        </p:nvSpPr>
        <p:spPr>
          <a:xfrm rot="10800000">
            <a:off x="5221095" y="1271707"/>
            <a:ext cx="266912" cy="243011"/>
          </a:xfrm>
          <a:prstGeom prst="notchedRightArrow">
            <a:avLst>
              <a:gd name="adj1" fmla="val 50000"/>
              <a:gd name="adj2" fmla="val 44774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58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7240" y="708719"/>
            <a:ext cx="7767046" cy="35367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solidFill>
                  <a:srgbClr val="008542"/>
                </a:solidFill>
              </a:rPr>
              <a:t>Excellent and stable Galileo System performance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Outstanding </a:t>
            </a:r>
            <a:r>
              <a:rPr lang="en-US" sz="1400" dirty="0">
                <a:solidFill>
                  <a:schemeClr val="tx1"/>
                </a:solidFill>
              </a:rPr>
              <a:t>timing performance </a:t>
            </a:r>
            <a:r>
              <a:rPr lang="en-US" sz="1400" dirty="0" smtClean="0">
                <a:solidFill>
                  <a:schemeClr val="tx1"/>
                </a:solidFill>
              </a:rPr>
              <a:t>for GNSS &amp; clock stability demonstrated </a:t>
            </a:r>
            <a:r>
              <a:rPr lang="en-US" sz="1400" dirty="0">
                <a:solidFill>
                  <a:schemeClr val="tx1"/>
                </a:solidFill>
              </a:rPr>
              <a:t>with </a:t>
            </a:r>
            <a:r>
              <a:rPr lang="en-US" sz="1400" b="1" dirty="0">
                <a:solidFill>
                  <a:srgbClr val="008542"/>
                </a:solidFill>
              </a:rPr>
              <a:t>UTC (SIS) </a:t>
            </a:r>
            <a:r>
              <a:rPr lang="en-US" sz="1400" b="1" dirty="0" smtClean="0">
                <a:solidFill>
                  <a:srgbClr val="008542"/>
                </a:solidFill>
              </a:rPr>
              <a:t>better than 5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Batch 3 of 12 satellites under production for </a:t>
            </a:r>
            <a:r>
              <a:rPr lang="en-US" sz="1400" b="1" dirty="0" smtClean="0">
                <a:solidFill>
                  <a:schemeClr val="accent1"/>
                </a:solidFill>
              </a:rPr>
              <a:t>deployment starting in 2021</a:t>
            </a:r>
            <a:r>
              <a:rPr lang="en-US" sz="1400" dirty="0" smtClean="0">
                <a:solidFill>
                  <a:schemeClr val="accent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providing in-orbit spares, </a:t>
            </a:r>
            <a:r>
              <a:rPr lang="en-US" sz="1400" b="1" dirty="0" smtClean="0">
                <a:solidFill>
                  <a:schemeClr val="accent1"/>
                </a:solidFill>
              </a:rPr>
              <a:t>Next satellite launch 2/12/2021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New </a:t>
            </a:r>
            <a:r>
              <a:rPr lang="en-US" sz="1800" dirty="0" smtClean="0">
                <a:solidFill>
                  <a:schemeClr val="tx1"/>
                </a:solidFill>
              </a:rPr>
              <a:t>G1 System capabilities under development:</a:t>
            </a:r>
            <a:endParaRPr lang="en-US" sz="1800" dirty="0">
              <a:solidFill>
                <a:schemeClr val="tx1"/>
              </a:solidFill>
            </a:endParaRP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OS-NMA, CAS, High Accuracy Services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Faster and more robust Time To Fix (I/NAV)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EWS, RBA/BCS</a:t>
            </a:r>
            <a:endParaRPr lang="en-US" sz="1400" dirty="0">
              <a:solidFill>
                <a:schemeClr val="tx1"/>
              </a:solidFill>
            </a:endParaRPr>
          </a:p>
          <a:p>
            <a:pPr indent="0"/>
            <a:endParaRPr lang="en-GB" sz="1400" b="1" dirty="0" smtClean="0">
              <a:solidFill>
                <a:srgbClr val="008542"/>
              </a:solidFill>
            </a:endParaRPr>
          </a:p>
          <a:p>
            <a:pPr indent="0" algn="ctr"/>
            <a:r>
              <a:rPr lang="en-GB" sz="2000" b="1" dirty="0" smtClean="0">
                <a:solidFill>
                  <a:srgbClr val="008542"/>
                </a:solidFill>
              </a:rPr>
              <a:t>Galileo is a full reality in Mass-Market devices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br>
              <a:rPr lang="en-GB" sz="2000" dirty="0" smtClean="0">
                <a:solidFill>
                  <a:schemeClr val="tx2"/>
                </a:solidFill>
              </a:rPr>
            </a:br>
            <a:r>
              <a:rPr lang="en-GB" sz="1400" dirty="0" smtClean="0">
                <a:solidFill>
                  <a:schemeClr val="tx2"/>
                </a:solidFill>
              </a:rPr>
              <a:t>        </a:t>
            </a:r>
            <a:endParaRPr lang="en-GB" sz="700" dirty="0" smtClean="0">
              <a:solidFill>
                <a:schemeClr val="tx2"/>
              </a:solidFill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gray">
          <a:xfrm>
            <a:off x="148060" y="1"/>
            <a:ext cx="8996362" cy="57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0" hangingPunct="0"/>
            <a:r>
              <a:rPr lang="en-GB" sz="2200" b="1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rPr>
              <a:t>Conclusions</a:t>
            </a:r>
            <a:endParaRPr lang="en-GB" sz="2200" b="1" dirty="0">
              <a:solidFill>
                <a:srgbClr val="0070C0"/>
              </a:solidFill>
              <a:latin typeface="Verdana"/>
              <a:ea typeface="+mj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420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7"/>
          <p:cNvSpPr>
            <a:spLocks noGrp="1"/>
          </p:cNvSpPr>
          <p:nvPr>
            <p:ph type="title"/>
          </p:nvPr>
        </p:nvSpPr>
        <p:spPr>
          <a:xfrm>
            <a:off x="162163" y="87136"/>
            <a:ext cx="7155281" cy="430887"/>
          </a:xfrm>
        </p:spPr>
        <p:txBody>
          <a:bodyPr/>
          <a:lstStyle/>
          <a:p>
            <a:r>
              <a:rPr lang="en-GB" b="1" dirty="0">
                <a:solidFill>
                  <a:srgbClr val="335E6F"/>
                </a:solidFill>
              </a:rPr>
              <a:t>Galileo Constellation Status:</a:t>
            </a:r>
            <a:endParaRPr lang="en-US" dirty="0">
              <a:solidFill>
                <a:srgbClr val="335E6F"/>
              </a:solidFill>
            </a:endParaRPr>
          </a:p>
        </p:txBody>
      </p:sp>
      <p:sp>
        <p:nvSpPr>
          <p:cNvPr id="59" name="TextBox 9"/>
          <p:cNvSpPr txBox="1">
            <a:spLocks noChangeArrowheads="1"/>
          </p:cNvSpPr>
          <p:nvPr/>
        </p:nvSpPr>
        <p:spPr bwMode="auto">
          <a:xfrm>
            <a:off x="324018" y="4365174"/>
            <a:ext cx="3351164" cy="3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1" tIns="45590" rIns="91181" bIns="45590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397" dirty="0"/>
              <a:t>Plane A             Plane B             Plane C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8" y="635470"/>
            <a:ext cx="6001063" cy="382190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076" y="2879106"/>
            <a:ext cx="636756" cy="24556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557" y="1026773"/>
            <a:ext cx="636756" cy="24556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618" y="1118274"/>
            <a:ext cx="636756" cy="24556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532" y="3158478"/>
            <a:ext cx="636756" cy="24556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679" y="2742718"/>
            <a:ext cx="636756" cy="24556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404" y="1562676"/>
            <a:ext cx="636756" cy="24556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510" y="1953022"/>
            <a:ext cx="636756" cy="24556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211" y="2352717"/>
            <a:ext cx="636756" cy="24556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013" y="3551743"/>
            <a:ext cx="636756" cy="24556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1337">
            <a:off x="4969608" y="1167085"/>
            <a:ext cx="556140" cy="28460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506" y="2234298"/>
            <a:ext cx="636756" cy="24556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514" y="3012569"/>
            <a:ext cx="636756" cy="24556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24" y="3816426"/>
            <a:ext cx="636756" cy="24556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867" y="688482"/>
            <a:ext cx="636756" cy="245563"/>
          </a:xfrm>
          <a:prstGeom prst="rect">
            <a:avLst/>
          </a:prstGeom>
        </p:spPr>
      </p:pic>
      <p:sp>
        <p:nvSpPr>
          <p:cNvPr id="93" name="Oval 92"/>
          <p:cNvSpPr/>
          <p:nvPr/>
        </p:nvSpPr>
        <p:spPr>
          <a:xfrm>
            <a:off x="4395205" y="684194"/>
            <a:ext cx="179509" cy="179509"/>
          </a:xfrm>
          <a:prstGeom prst="ellipse">
            <a:avLst/>
          </a:prstGeom>
          <a:noFill/>
          <a:ln w="1905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99" name="Oval 98"/>
          <p:cNvSpPr/>
          <p:nvPr/>
        </p:nvSpPr>
        <p:spPr>
          <a:xfrm>
            <a:off x="5389295" y="965259"/>
            <a:ext cx="179509" cy="179509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765" y="2300677"/>
            <a:ext cx="636756" cy="245563"/>
          </a:xfrm>
          <a:prstGeom prst="rect">
            <a:avLst/>
          </a:prstGeom>
        </p:spPr>
      </p:pic>
      <p:sp>
        <p:nvSpPr>
          <p:cNvPr id="105" name="Oval 104"/>
          <p:cNvSpPr/>
          <p:nvPr/>
        </p:nvSpPr>
        <p:spPr>
          <a:xfrm>
            <a:off x="2973104" y="2296390"/>
            <a:ext cx="179509" cy="179509"/>
          </a:xfrm>
          <a:prstGeom prst="ellipse">
            <a:avLst/>
          </a:prstGeom>
          <a:noFill/>
          <a:ln w="1905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1337">
            <a:off x="3805951" y="893684"/>
            <a:ext cx="556140" cy="284601"/>
          </a:xfrm>
          <a:prstGeom prst="rect">
            <a:avLst/>
          </a:prstGeom>
        </p:spPr>
      </p:pic>
      <p:sp>
        <p:nvSpPr>
          <p:cNvPr id="107" name="Rectangle 106"/>
          <p:cNvSpPr/>
          <p:nvPr/>
        </p:nvSpPr>
        <p:spPr>
          <a:xfrm>
            <a:off x="4107680" y="921121"/>
            <a:ext cx="132697" cy="165510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1337">
            <a:off x="1988220" y="3653912"/>
            <a:ext cx="556140" cy="284601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2289950" y="3681349"/>
            <a:ext cx="132697" cy="165510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 dirty="0"/>
          </a:p>
        </p:txBody>
      </p:sp>
      <p:pic>
        <p:nvPicPr>
          <p:cNvPr id="110" name="Picture 109" descr="Galileo FOC Constellation (circular)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74" y="705558"/>
            <a:ext cx="1263823" cy="1266476"/>
          </a:xfrm>
          <a:prstGeom prst="rect">
            <a:avLst/>
          </a:prstGeom>
        </p:spPr>
      </p:pic>
      <p:sp>
        <p:nvSpPr>
          <p:cNvPr id="111" name="Rectangle 110"/>
          <p:cNvSpPr/>
          <p:nvPr/>
        </p:nvSpPr>
        <p:spPr>
          <a:xfrm>
            <a:off x="5916136" y="625275"/>
            <a:ext cx="3125493" cy="25397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112" name="TextBox 9"/>
          <p:cNvSpPr txBox="1">
            <a:spLocks noChangeArrowheads="1"/>
          </p:cNvSpPr>
          <p:nvPr/>
        </p:nvSpPr>
        <p:spPr bwMode="auto">
          <a:xfrm>
            <a:off x="6997327" y="1539684"/>
            <a:ext cx="2038314" cy="2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1" tIns="45590" rIns="91181" bIns="45590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197" dirty="0">
                <a:solidFill>
                  <a:srgbClr val="FF6600"/>
                </a:solidFill>
              </a:rPr>
              <a:t>2 unhealthy (NAV P/L only)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6157316" y="1607368"/>
            <a:ext cx="636756" cy="247976"/>
            <a:chOff x="6183651" y="1627465"/>
            <a:chExt cx="638497" cy="24865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3651" y="1629884"/>
              <a:ext cx="638497" cy="246235"/>
            </a:xfrm>
            <a:prstGeom prst="rect">
              <a:avLst/>
            </a:prstGeom>
          </p:spPr>
        </p:pic>
        <p:sp>
          <p:nvSpPr>
            <p:cNvPr id="115" name="Oval 114"/>
            <p:cNvSpPr/>
            <p:nvPr/>
          </p:nvSpPr>
          <p:spPr>
            <a:xfrm>
              <a:off x="6514290" y="1627465"/>
              <a:ext cx="180000" cy="180000"/>
            </a:xfrm>
            <a:prstGeom prst="ellipse">
              <a:avLst/>
            </a:prstGeom>
            <a:noFill/>
            <a:ln w="19050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4"/>
            </a:p>
          </p:txBody>
        </p:sp>
      </p:grpSp>
      <p:sp>
        <p:nvSpPr>
          <p:cNvPr id="116" name="TextBox 9"/>
          <p:cNvSpPr txBox="1">
            <a:spLocks noChangeArrowheads="1"/>
          </p:cNvSpPr>
          <p:nvPr/>
        </p:nvSpPr>
        <p:spPr bwMode="auto">
          <a:xfrm>
            <a:off x="7004153" y="2168799"/>
            <a:ext cx="2127412" cy="2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1" tIns="45590" rIns="91181" bIns="45590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197" dirty="0">
                <a:solidFill>
                  <a:srgbClr val="FF0000"/>
                </a:solidFill>
              </a:rPr>
              <a:t>1 unavailable</a:t>
            </a: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710" y="1314026"/>
            <a:ext cx="636756" cy="245563"/>
          </a:xfrm>
          <a:prstGeom prst="rect">
            <a:avLst/>
          </a:prstGeom>
        </p:spPr>
      </p:pic>
      <p:sp>
        <p:nvSpPr>
          <p:cNvPr id="118" name="TextBox 9"/>
          <p:cNvSpPr txBox="1">
            <a:spLocks noChangeArrowheads="1"/>
          </p:cNvSpPr>
          <p:nvPr/>
        </p:nvSpPr>
        <p:spPr bwMode="auto">
          <a:xfrm>
            <a:off x="6930172" y="1247625"/>
            <a:ext cx="2100760" cy="2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1" tIns="45590" rIns="91181" bIns="45590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197" dirty="0">
                <a:solidFill>
                  <a:schemeClr val="tx1"/>
                </a:solidFill>
              </a:rPr>
              <a:t>26 satellites in orbit</a:t>
            </a:r>
          </a:p>
        </p:txBody>
      </p:sp>
      <p:sp>
        <p:nvSpPr>
          <p:cNvPr id="119" name="TextBox 9"/>
          <p:cNvSpPr txBox="1">
            <a:spLocks noChangeArrowheads="1"/>
          </p:cNvSpPr>
          <p:nvPr/>
        </p:nvSpPr>
        <p:spPr bwMode="auto">
          <a:xfrm>
            <a:off x="5855789" y="680664"/>
            <a:ext cx="3176088" cy="52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1" tIns="45590" rIns="91181" bIns="45590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397" b="1" dirty="0">
                <a:solidFill>
                  <a:srgbClr val="008542"/>
                </a:solidFill>
              </a:rPr>
              <a:t>Navigation (22 in service)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397" b="1" dirty="0"/>
              <a:t>Search and Rescue (24 in service)</a:t>
            </a:r>
          </a:p>
        </p:txBody>
      </p:sp>
      <p:sp>
        <p:nvSpPr>
          <p:cNvPr id="120" name="TextBox 9"/>
          <p:cNvSpPr txBox="1">
            <a:spLocks noChangeArrowheads="1"/>
          </p:cNvSpPr>
          <p:nvPr/>
        </p:nvSpPr>
        <p:spPr bwMode="auto">
          <a:xfrm>
            <a:off x="7021182" y="2491079"/>
            <a:ext cx="1973823" cy="2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1" tIns="45590" rIns="91181" bIns="45590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197" dirty="0">
                <a:solidFill>
                  <a:srgbClr val="008000"/>
                </a:solidFill>
              </a:rPr>
              <a:t>2 no SAR (by design)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6185587" y="2523619"/>
            <a:ext cx="556140" cy="284601"/>
            <a:chOff x="6223391" y="3145769"/>
            <a:chExt cx="557661" cy="285379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01337">
              <a:off x="6223391" y="3145769"/>
              <a:ext cx="557661" cy="285379"/>
            </a:xfrm>
            <a:prstGeom prst="rect">
              <a:avLst/>
            </a:prstGeom>
          </p:spPr>
        </p:pic>
        <p:sp>
          <p:nvSpPr>
            <p:cNvPr id="123" name="Rectangle 122"/>
            <p:cNvSpPr/>
            <p:nvPr/>
          </p:nvSpPr>
          <p:spPr>
            <a:xfrm>
              <a:off x="6525945" y="3173282"/>
              <a:ext cx="133060" cy="165962"/>
            </a:xfrm>
            <a:prstGeom prst="rect">
              <a:avLst/>
            </a:pr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4" dirty="0"/>
            </a:p>
          </p:txBody>
        </p:sp>
      </p:grpSp>
      <p:pic>
        <p:nvPicPr>
          <p:cNvPr id="124" name="Picture 1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266" y="1448756"/>
            <a:ext cx="636756" cy="245563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574" y="1850470"/>
            <a:ext cx="636756" cy="245563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217" y="2635694"/>
            <a:ext cx="636756" cy="245563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41" y="3434298"/>
            <a:ext cx="636756" cy="245563"/>
          </a:xfrm>
          <a:prstGeom prst="rect">
            <a:avLst/>
          </a:prstGeom>
        </p:spPr>
      </p:pic>
      <p:grpSp>
        <p:nvGrpSpPr>
          <p:cNvPr id="128" name="Group 127"/>
          <p:cNvGrpSpPr/>
          <p:nvPr/>
        </p:nvGrpSpPr>
        <p:grpSpPr>
          <a:xfrm>
            <a:off x="6143705" y="2222611"/>
            <a:ext cx="636756" cy="247976"/>
            <a:chOff x="6188475" y="2226945"/>
            <a:chExt cx="638497" cy="248654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8475" y="2229364"/>
              <a:ext cx="638497" cy="246235"/>
            </a:xfrm>
            <a:prstGeom prst="rect">
              <a:avLst/>
            </a:prstGeom>
          </p:spPr>
        </p:pic>
        <p:sp>
          <p:nvSpPr>
            <p:cNvPr id="130" name="Oval 129"/>
            <p:cNvSpPr/>
            <p:nvPr/>
          </p:nvSpPr>
          <p:spPr>
            <a:xfrm>
              <a:off x="6519114" y="2226945"/>
              <a:ext cx="180000" cy="180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4"/>
            </a:p>
          </p:txBody>
        </p:sp>
      </p:grpSp>
      <p:sp>
        <p:nvSpPr>
          <p:cNvPr id="131" name="Hexagon 130"/>
          <p:cNvSpPr/>
          <p:nvPr/>
        </p:nvSpPr>
        <p:spPr>
          <a:xfrm>
            <a:off x="3995965" y="1118917"/>
            <a:ext cx="194503" cy="171887"/>
          </a:xfrm>
          <a:prstGeom prst="hexagon">
            <a:avLst/>
          </a:prstGeom>
          <a:noFill/>
          <a:ln w="1905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132" name="TextBox 9"/>
          <p:cNvSpPr txBox="1">
            <a:spLocks noChangeArrowheads="1"/>
          </p:cNvSpPr>
          <p:nvPr/>
        </p:nvSpPr>
        <p:spPr bwMode="auto">
          <a:xfrm>
            <a:off x="7004690" y="1835101"/>
            <a:ext cx="2035451" cy="2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1" tIns="45590" rIns="91181" bIns="45590">
            <a:spAutoFit/>
          </a:bodyPr>
          <a:lstStyle>
            <a:lvl1pPr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24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«"/>
              <a:defRPr sz="20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197" dirty="0">
                <a:solidFill>
                  <a:srgbClr val="3366FF"/>
                </a:solidFill>
              </a:rPr>
              <a:t>1 spare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6160123" y="1897134"/>
            <a:ext cx="636756" cy="247143"/>
            <a:chOff x="6186466" y="1894828"/>
            <a:chExt cx="638497" cy="247819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6466" y="1896412"/>
              <a:ext cx="638497" cy="246235"/>
            </a:xfrm>
            <a:prstGeom prst="rect">
              <a:avLst/>
            </a:prstGeom>
          </p:spPr>
        </p:pic>
        <p:sp>
          <p:nvSpPr>
            <p:cNvPr id="135" name="Hexagon 134"/>
            <p:cNvSpPr/>
            <p:nvPr/>
          </p:nvSpPr>
          <p:spPr>
            <a:xfrm>
              <a:off x="6511287" y="1894828"/>
              <a:ext cx="195035" cy="172357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4"/>
            </a:p>
          </p:txBody>
        </p:sp>
      </p:grpSp>
      <p:pic>
        <p:nvPicPr>
          <p:cNvPr id="136" name="Picture 13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603" y="1304616"/>
            <a:ext cx="636756" cy="245563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315" y="2051530"/>
            <a:ext cx="636756" cy="245563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470" y="2449506"/>
            <a:ext cx="636756" cy="24556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666" y="3267678"/>
            <a:ext cx="636756" cy="245563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199F722F-C7B0-A642-AFDC-F06EE957F7E5}"/>
              </a:ext>
            </a:extLst>
          </p:cNvPr>
          <p:cNvSpPr txBox="1"/>
          <p:nvPr/>
        </p:nvSpPr>
        <p:spPr>
          <a:xfrm>
            <a:off x="5895756" y="3217154"/>
            <a:ext cx="3144386" cy="1335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98" b="1" dirty="0">
                <a:solidFill>
                  <a:srgbClr val="335E6F"/>
                </a:solidFill>
              </a:rPr>
              <a:t>GSAT 104 (</a:t>
            </a:r>
            <a:r>
              <a:rPr lang="it-IT" sz="898" b="1" dirty="0" err="1">
                <a:solidFill>
                  <a:srgbClr val="335E6F"/>
                </a:solidFill>
              </a:rPr>
              <a:t>Unavailable</a:t>
            </a:r>
            <a:r>
              <a:rPr lang="it-IT" sz="898" b="1" dirty="0">
                <a:solidFill>
                  <a:srgbClr val="335E6F"/>
                </a:solidFill>
              </a:rPr>
              <a:t>, NAVANT </a:t>
            </a:r>
            <a:r>
              <a:rPr lang="it-IT" sz="898" b="1" dirty="0" err="1">
                <a:solidFill>
                  <a:srgbClr val="335E6F"/>
                </a:solidFill>
              </a:rPr>
              <a:t>failure</a:t>
            </a:r>
            <a:r>
              <a:rPr lang="it-IT" sz="898" dirty="0">
                <a:solidFill>
                  <a:srgbClr val="335E6F"/>
                </a:solidFill>
              </a:rPr>
              <a:t>), </a:t>
            </a:r>
            <a:r>
              <a:rPr lang="it-IT" sz="898" dirty="0" err="1">
                <a:solidFill>
                  <a:srgbClr val="335E6F"/>
                </a:solidFill>
              </a:rPr>
              <a:t>relocation</a:t>
            </a:r>
            <a:r>
              <a:rPr lang="it-IT" sz="898" dirty="0">
                <a:solidFill>
                  <a:srgbClr val="335E6F"/>
                </a:solidFill>
              </a:rPr>
              <a:t> from C05 to C4C5 </a:t>
            </a:r>
            <a:r>
              <a:rPr lang="it-IT" sz="898" dirty="0" err="1">
                <a:solidFill>
                  <a:srgbClr val="335E6F"/>
                </a:solidFill>
              </a:rPr>
              <a:t>completed</a:t>
            </a:r>
            <a:r>
              <a:rPr lang="it-IT" sz="898" dirty="0">
                <a:solidFill>
                  <a:srgbClr val="335E6F"/>
                </a:solidFill>
              </a:rPr>
              <a:t> on 12/05/2021 </a:t>
            </a:r>
          </a:p>
          <a:p>
            <a:endParaRPr lang="it-IT" sz="898" b="1" dirty="0">
              <a:solidFill>
                <a:srgbClr val="335E6F"/>
              </a:solidFill>
            </a:endParaRPr>
          </a:p>
          <a:p>
            <a:r>
              <a:rPr lang="it-IT" sz="898" b="1" dirty="0">
                <a:solidFill>
                  <a:srgbClr val="335E6F"/>
                </a:solidFill>
              </a:rPr>
              <a:t>GSAT 204 (</a:t>
            </a:r>
            <a:r>
              <a:rPr lang="it-IT" sz="898" b="1" dirty="0" err="1">
                <a:solidFill>
                  <a:srgbClr val="335E6F"/>
                </a:solidFill>
              </a:rPr>
              <a:t>Spare</a:t>
            </a:r>
            <a:r>
              <a:rPr lang="it-IT" sz="898" b="1" dirty="0">
                <a:solidFill>
                  <a:srgbClr val="335E6F"/>
                </a:solidFill>
              </a:rPr>
              <a:t>, SAR </a:t>
            </a:r>
            <a:r>
              <a:rPr lang="it-IT" sz="898" b="1" dirty="0" err="1">
                <a:solidFill>
                  <a:srgbClr val="335E6F"/>
                </a:solidFill>
              </a:rPr>
              <a:t>operational</a:t>
            </a:r>
            <a:r>
              <a:rPr lang="it-IT" sz="898" dirty="0">
                <a:solidFill>
                  <a:srgbClr val="335E6F"/>
                </a:solidFill>
              </a:rPr>
              <a:t>), </a:t>
            </a:r>
            <a:r>
              <a:rPr lang="it-IT" sz="898" dirty="0" err="1">
                <a:solidFill>
                  <a:srgbClr val="335E6F"/>
                </a:solidFill>
              </a:rPr>
              <a:t>relocation</a:t>
            </a:r>
            <a:r>
              <a:rPr lang="it-IT" sz="898" dirty="0">
                <a:solidFill>
                  <a:srgbClr val="335E6F"/>
                </a:solidFill>
              </a:rPr>
              <a:t> from B03 to B4B5 </a:t>
            </a:r>
            <a:r>
              <a:rPr lang="it-IT" sz="898" dirty="0" err="1">
                <a:solidFill>
                  <a:srgbClr val="335E6F"/>
                </a:solidFill>
              </a:rPr>
              <a:t>completed</a:t>
            </a:r>
            <a:r>
              <a:rPr lang="it-IT" sz="898" dirty="0">
                <a:solidFill>
                  <a:srgbClr val="335E6F"/>
                </a:solidFill>
              </a:rPr>
              <a:t> on 06/05/2021 </a:t>
            </a:r>
          </a:p>
          <a:p>
            <a:endParaRPr lang="en-US" sz="898" b="1" dirty="0">
              <a:solidFill>
                <a:srgbClr val="335E6F"/>
              </a:solidFill>
            </a:endParaRPr>
          </a:p>
          <a:p>
            <a:r>
              <a:rPr lang="en-US" sz="898" b="1" dirty="0">
                <a:solidFill>
                  <a:srgbClr val="335E6F"/>
                </a:solidFill>
              </a:rPr>
              <a:t>GSAT 201/202 (set to unhealthy)</a:t>
            </a:r>
            <a:endParaRPr lang="en-US" sz="1197" b="1" dirty="0">
              <a:solidFill>
                <a:srgbClr val="335E6F"/>
              </a:solidFill>
            </a:endParaRPr>
          </a:p>
          <a:p>
            <a:endParaRPr lang="en-US" sz="898" b="1" dirty="0">
              <a:solidFill>
                <a:srgbClr val="335E6F"/>
              </a:solidFill>
            </a:endParaRPr>
          </a:p>
          <a:p>
            <a:r>
              <a:rPr lang="en-US" sz="898" b="1" dirty="0">
                <a:solidFill>
                  <a:srgbClr val="335E6F"/>
                </a:solidFill>
              </a:rPr>
              <a:t>L11 slots in Plane B: B03, B5B6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5516638" y="1021467"/>
            <a:ext cx="405880" cy="195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73" b="1" dirty="0">
                <a:solidFill>
                  <a:srgbClr val="28229B"/>
                </a:solidFill>
              </a:rPr>
              <a:t>C4C5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4139184" y="1176849"/>
            <a:ext cx="383438" cy="184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98" b="1" dirty="0">
                <a:solidFill>
                  <a:srgbClr val="1F2595"/>
                </a:solidFill>
              </a:rPr>
              <a:t>B4B5</a:t>
            </a:r>
            <a:endParaRPr lang="en-GB" sz="673" b="1" dirty="0">
              <a:solidFill>
                <a:srgbClr val="1F2595"/>
              </a:solidFill>
            </a:endParaRPr>
          </a:p>
        </p:txBody>
      </p:sp>
      <p:sp>
        <p:nvSpPr>
          <p:cNvPr id="143" name="Flowchart: Connector 142"/>
          <p:cNvSpPr/>
          <p:nvPr/>
        </p:nvSpPr>
        <p:spPr>
          <a:xfrm>
            <a:off x="5575840" y="831298"/>
            <a:ext cx="67834" cy="60707"/>
          </a:xfrm>
          <a:prstGeom prst="flowChartConnector">
            <a:avLst/>
          </a:prstGeom>
          <a:noFill/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393" tIns="34196" rIns="68393" bIns="341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50">
              <a:solidFill>
                <a:srgbClr val="174489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604366" y="965259"/>
            <a:ext cx="158943" cy="80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393" tIns="34196" rIns="68393" bIns="341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50"/>
          </a:p>
        </p:txBody>
      </p:sp>
      <p:sp>
        <p:nvSpPr>
          <p:cNvPr id="145" name="TextBox 144"/>
          <p:cNvSpPr txBox="1"/>
          <p:nvPr/>
        </p:nvSpPr>
        <p:spPr>
          <a:xfrm>
            <a:off x="5590761" y="810463"/>
            <a:ext cx="343364" cy="195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73" b="1" dirty="0">
                <a:solidFill>
                  <a:srgbClr val="28229B"/>
                </a:solidFill>
              </a:rPr>
              <a:t>C05</a:t>
            </a: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1337">
            <a:off x="5113014" y="944330"/>
            <a:ext cx="556140" cy="284601"/>
          </a:xfrm>
          <a:prstGeom prst="rect">
            <a:avLst/>
          </a:prstGeom>
        </p:spPr>
      </p:pic>
      <p:sp>
        <p:nvSpPr>
          <p:cNvPr id="147" name="Flowchart: Connector 146"/>
          <p:cNvSpPr/>
          <p:nvPr/>
        </p:nvSpPr>
        <p:spPr>
          <a:xfrm>
            <a:off x="3651570" y="1766031"/>
            <a:ext cx="67834" cy="60707"/>
          </a:xfrm>
          <a:prstGeom prst="flowChartConnector">
            <a:avLst/>
          </a:prstGeom>
          <a:noFill/>
          <a:ln w="127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393" tIns="34196" rIns="68393" bIns="341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50">
              <a:solidFill>
                <a:srgbClr val="1744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3181" y="680265"/>
            <a:ext cx="3062287" cy="218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3" descr="19527A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83" y="737239"/>
            <a:ext cx="3462338" cy="176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27"/>
          <p:cNvSpPr txBox="1">
            <a:spLocks noChangeArrowheads="1"/>
          </p:cNvSpPr>
          <p:nvPr/>
        </p:nvSpPr>
        <p:spPr bwMode="auto">
          <a:xfrm>
            <a:off x="204350" y="30126"/>
            <a:ext cx="72009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defTabSz="762000" eaLnBrk="1" hangingPunct="1">
              <a:defRPr lang="en-GB" sz="2200" b="1" dirty="0" smtClean="0">
                <a:solidFill>
                  <a:schemeClr val="accent1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r>
              <a:rPr lang="en-GB" altLang="en-US" sz="2400" dirty="0" smtClean="0">
                <a:solidFill>
                  <a:srgbClr val="0070C0"/>
                </a:solidFill>
              </a:rPr>
              <a:t>Constellation: </a:t>
            </a:r>
            <a:r>
              <a:rPr lang="en-GB" altLang="en-US" sz="2400" dirty="0">
                <a:solidFill>
                  <a:srgbClr val="0070C0"/>
                </a:solidFill>
              </a:rPr>
              <a:t>Satellites</a:t>
            </a:r>
          </a:p>
        </p:txBody>
      </p:sp>
      <p:grpSp>
        <p:nvGrpSpPr>
          <p:cNvPr id="8198" name="Group 1"/>
          <p:cNvGrpSpPr>
            <a:grpSpLocks/>
          </p:cNvGrpSpPr>
          <p:nvPr/>
        </p:nvGrpSpPr>
        <p:grpSpPr bwMode="auto">
          <a:xfrm>
            <a:off x="3976680" y="1221582"/>
            <a:ext cx="4699008" cy="1480450"/>
            <a:chOff x="265582" y="1556792"/>
            <a:chExt cx="4699597" cy="1974237"/>
          </a:xfrm>
        </p:grpSpPr>
        <p:sp>
          <p:nvSpPr>
            <p:cNvPr id="8251" name="Rectangle 32"/>
            <p:cNvSpPr>
              <a:spLocks noChangeArrowheads="1"/>
            </p:cNvSpPr>
            <p:nvPr/>
          </p:nvSpPr>
          <p:spPr bwMode="auto">
            <a:xfrm>
              <a:off x="279808" y="3141118"/>
              <a:ext cx="67334" cy="389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900" b="1"/>
                <a:t> </a:t>
              </a:r>
              <a:endParaRPr lang="en-GB" altLang="en-US" sz="1400" b="1" i="1" u="sng"/>
            </a:p>
          </p:txBody>
        </p:sp>
        <p:sp>
          <p:nvSpPr>
            <p:cNvPr id="8252" name="Rectangle 10"/>
            <p:cNvSpPr>
              <a:spLocks noChangeArrowheads="1"/>
            </p:cNvSpPr>
            <p:nvPr/>
          </p:nvSpPr>
          <p:spPr bwMode="auto">
            <a:xfrm>
              <a:off x="2410233" y="1556792"/>
              <a:ext cx="67334" cy="389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900" b="1"/>
                <a:t> </a:t>
              </a:r>
              <a:endParaRPr lang="en-GB" altLang="en-US" sz="1400" b="1" i="1" u="sng"/>
            </a:p>
          </p:txBody>
        </p:sp>
        <p:sp>
          <p:nvSpPr>
            <p:cNvPr id="8253" name="Rectangle 11"/>
            <p:cNvSpPr>
              <a:spLocks noChangeArrowheads="1"/>
            </p:cNvSpPr>
            <p:nvPr/>
          </p:nvSpPr>
          <p:spPr bwMode="auto">
            <a:xfrm>
              <a:off x="326439" y="1866974"/>
              <a:ext cx="65" cy="287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endParaRPr lang="en-GB" altLang="en-US" sz="1400" b="1" i="1" u="sng" dirty="0"/>
            </a:p>
          </p:txBody>
        </p:sp>
        <p:sp>
          <p:nvSpPr>
            <p:cNvPr id="8255" name="Rectangle 13"/>
            <p:cNvSpPr>
              <a:spLocks noChangeArrowheads="1"/>
            </p:cNvSpPr>
            <p:nvPr/>
          </p:nvSpPr>
          <p:spPr bwMode="auto">
            <a:xfrm>
              <a:off x="3694582" y="1836192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56" name="Rectangle 14"/>
            <p:cNvSpPr>
              <a:spLocks noChangeArrowheads="1"/>
            </p:cNvSpPr>
            <p:nvPr/>
          </p:nvSpPr>
          <p:spPr bwMode="auto">
            <a:xfrm>
              <a:off x="265582" y="2085431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58" name="Rectangle 16"/>
            <p:cNvSpPr>
              <a:spLocks noChangeArrowheads="1"/>
            </p:cNvSpPr>
            <p:nvPr/>
          </p:nvSpPr>
          <p:spPr bwMode="auto">
            <a:xfrm>
              <a:off x="2429345" y="2085431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59" name="Rectangle 17"/>
            <p:cNvSpPr>
              <a:spLocks noChangeArrowheads="1"/>
            </p:cNvSpPr>
            <p:nvPr/>
          </p:nvSpPr>
          <p:spPr bwMode="auto">
            <a:xfrm>
              <a:off x="265582" y="2333081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61" name="Rectangle 19"/>
            <p:cNvSpPr>
              <a:spLocks noChangeArrowheads="1"/>
            </p:cNvSpPr>
            <p:nvPr/>
          </p:nvSpPr>
          <p:spPr bwMode="auto">
            <a:xfrm>
              <a:off x="1619720" y="2333081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62" name="Rectangle 20"/>
            <p:cNvSpPr>
              <a:spLocks noChangeArrowheads="1"/>
            </p:cNvSpPr>
            <p:nvPr/>
          </p:nvSpPr>
          <p:spPr bwMode="auto">
            <a:xfrm>
              <a:off x="265582" y="2580731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63" name="Rectangle 22"/>
            <p:cNvSpPr>
              <a:spLocks noChangeArrowheads="1"/>
            </p:cNvSpPr>
            <p:nvPr/>
          </p:nvSpPr>
          <p:spPr bwMode="auto">
            <a:xfrm>
              <a:off x="1152995" y="2580731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64" name="Rectangle 23"/>
            <p:cNvSpPr>
              <a:spLocks noChangeArrowheads="1"/>
            </p:cNvSpPr>
            <p:nvPr/>
          </p:nvSpPr>
          <p:spPr bwMode="auto">
            <a:xfrm>
              <a:off x="265582" y="2828381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65" name="Rectangle 25"/>
            <p:cNvSpPr>
              <a:spLocks noChangeArrowheads="1"/>
            </p:cNvSpPr>
            <p:nvPr/>
          </p:nvSpPr>
          <p:spPr bwMode="auto">
            <a:xfrm>
              <a:off x="1340320" y="2828381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66" name="Rectangle 26"/>
            <p:cNvSpPr>
              <a:spLocks noChangeArrowheads="1"/>
            </p:cNvSpPr>
            <p:nvPr/>
          </p:nvSpPr>
          <p:spPr bwMode="auto">
            <a:xfrm>
              <a:off x="265582" y="3077618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68" name="Rectangle 28"/>
            <p:cNvSpPr>
              <a:spLocks noChangeArrowheads="1"/>
            </p:cNvSpPr>
            <p:nvPr/>
          </p:nvSpPr>
          <p:spPr bwMode="auto">
            <a:xfrm>
              <a:off x="1787995" y="3077618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70" name="Rectangle 33"/>
            <p:cNvSpPr>
              <a:spLocks noChangeArrowheads="1"/>
            </p:cNvSpPr>
            <p:nvPr/>
          </p:nvSpPr>
          <p:spPr bwMode="auto">
            <a:xfrm>
              <a:off x="3997733" y="1556792"/>
              <a:ext cx="67334" cy="389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900" b="1"/>
                <a:t> </a:t>
              </a:r>
              <a:endParaRPr lang="en-GB" altLang="en-US" sz="1400" b="1" i="1" u="sng"/>
            </a:p>
          </p:txBody>
        </p:sp>
        <p:sp>
          <p:nvSpPr>
            <p:cNvPr id="8271" name="Rectangle 35"/>
            <p:cNvSpPr>
              <a:spLocks noChangeArrowheads="1"/>
            </p:cNvSpPr>
            <p:nvPr/>
          </p:nvSpPr>
          <p:spPr bwMode="auto">
            <a:xfrm>
              <a:off x="4716932" y="1836192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72" name="Rectangle 37"/>
            <p:cNvSpPr>
              <a:spLocks noChangeArrowheads="1"/>
            </p:cNvSpPr>
            <p:nvPr/>
          </p:nvSpPr>
          <p:spPr bwMode="auto">
            <a:xfrm>
              <a:off x="3875557" y="2085430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73" name="Rectangle 38"/>
            <p:cNvSpPr>
              <a:spLocks noChangeArrowheads="1"/>
            </p:cNvSpPr>
            <p:nvPr/>
          </p:nvSpPr>
          <p:spPr bwMode="auto">
            <a:xfrm>
              <a:off x="3983507" y="2333080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74" name="Rectangle 41"/>
            <p:cNvSpPr>
              <a:spLocks noChangeArrowheads="1"/>
            </p:cNvSpPr>
            <p:nvPr/>
          </p:nvSpPr>
          <p:spPr bwMode="auto">
            <a:xfrm>
              <a:off x="3983507" y="2580730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 dirty="0"/>
                <a:t> </a:t>
              </a:r>
              <a:endParaRPr lang="en-GB" altLang="en-US" sz="1400" b="1" i="1" u="sng" dirty="0"/>
            </a:p>
          </p:txBody>
        </p:sp>
        <p:sp>
          <p:nvSpPr>
            <p:cNvPr id="8275" name="Rectangle 43"/>
            <p:cNvSpPr>
              <a:spLocks noChangeArrowheads="1"/>
            </p:cNvSpPr>
            <p:nvPr/>
          </p:nvSpPr>
          <p:spPr bwMode="auto">
            <a:xfrm>
              <a:off x="4904257" y="2580730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76" name="Rectangle 44"/>
            <p:cNvSpPr>
              <a:spLocks noChangeArrowheads="1"/>
            </p:cNvSpPr>
            <p:nvPr/>
          </p:nvSpPr>
          <p:spPr bwMode="auto">
            <a:xfrm>
              <a:off x="3983507" y="2828381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  <p:sp>
          <p:nvSpPr>
            <p:cNvPr id="8277" name="Rectangle 47"/>
            <p:cNvSpPr>
              <a:spLocks noChangeArrowheads="1"/>
            </p:cNvSpPr>
            <p:nvPr/>
          </p:nvSpPr>
          <p:spPr bwMode="auto">
            <a:xfrm>
              <a:off x="3983507" y="3077618"/>
              <a:ext cx="60922" cy="34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700" b="1"/>
                <a:t> </a:t>
              </a:r>
              <a:endParaRPr lang="en-GB" altLang="en-US" sz="1400" b="1" i="1" u="sng"/>
            </a:p>
          </p:txBody>
        </p:sp>
      </p:grpSp>
      <p:grpSp>
        <p:nvGrpSpPr>
          <p:cNvPr id="8199" name="Group 2"/>
          <p:cNvGrpSpPr>
            <a:grpSpLocks/>
          </p:cNvGrpSpPr>
          <p:nvPr/>
        </p:nvGrpSpPr>
        <p:grpSpPr bwMode="auto">
          <a:xfrm>
            <a:off x="3757861" y="817373"/>
            <a:ext cx="1432051" cy="846462"/>
            <a:chOff x="-403085" y="2590644"/>
            <a:chExt cx="4447514" cy="1128745"/>
          </a:xfrm>
        </p:grpSpPr>
        <p:sp>
          <p:nvSpPr>
            <p:cNvPr id="8245" name="Rectangle 29"/>
            <p:cNvSpPr>
              <a:spLocks noChangeArrowheads="1"/>
            </p:cNvSpPr>
            <p:nvPr/>
          </p:nvSpPr>
          <p:spPr bwMode="auto">
            <a:xfrm>
              <a:off x="283228" y="3325267"/>
              <a:ext cx="43276" cy="24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200" b="1"/>
                <a:t> </a:t>
              </a:r>
              <a:endParaRPr lang="en-GB" altLang="en-US" sz="1050" b="1" i="1" u="sng"/>
            </a:p>
          </p:txBody>
        </p:sp>
        <p:sp>
          <p:nvSpPr>
            <p:cNvPr id="8246" name="Rectangle 31"/>
            <p:cNvSpPr>
              <a:spLocks noChangeArrowheads="1"/>
            </p:cNvSpPr>
            <p:nvPr/>
          </p:nvSpPr>
          <p:spPr bwMode="auto">
            <a:xfrm>
              <a:off x="1883428" y="3325267"/>
              <a:ext cx="43276" cy="24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200" b="1"/>
                <a:t> </a:t>
              </a:r>
              <a:endParaRPr lang="en-GB" altLang="en-US" sz="1050" b="1" i="1" u="sng"/>
            </a:p>
          </p:txBody>
        </p:sp>
        <p:sp>
          <p:nvSpPr>
            <p:cNvPr id="8247" name="Rectangle 50"/>
            <p:cNvSpPr>
              <a:spLocks noChangeArrowheads="1"/>
            </p:cNvSpPr>
            <p:nvPr/>
          </p:nvSpPr>
          <p:spPr bwMode="auto">
            <a:xfrm>
              <a:off x="4001153" y="3325267"/>
              <a:ext cx="43276" cy="24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200" b="1"/>
                <a:t> </a:t>
              </a:r>
              <a:endParaRPr lang="en-GB" altLang="en-US" sz="1050" b="1" i="1" u="sng"/>
            </a:p>
          </p:txBody>
        </p:sp>
        <p:sp>
          <p:nvSpPr>
            <p:cNvPr id="8248" name="Rectangle 122"/>
            <p:cNvSpPr>
              <a:spLocks noChangeArrowheads="1"/>
            </p:cNvSpPr>
            <p:nvPr/>
          </p:nvSpPr>
          <p:spPr bwMode="auto">
            <a:xfrm>
              <a:off x="2016855" y="3514181"/>
              <a:ext cx="35261" cy="205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000"/>
                <a:t> </a:t>
              </a:r>
              <a:endParaRPr lang="en-GB" altLang="en-US" sz="1050" b="1" i="1" u="sng"/>
            </a:p>
          </p:txBody>
        </p:sp>
        <p:sp>
          <p:nvSpPr>
            <p:cNvPr id="8249" name="Rectangle 30"/>
            <p:cNvSpPr>
              <a:spLocks noChangeArrowheads="1"/>
            </p:cNvSpPr>
            <p:nvPr/>
          </p:nvSpPr>
          <p:spPr bwMode="auto">
            <a:xfrm>
              <a:off x="-403085" y="2590644"/>
              <a:ext cx="3335554" cy="451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GB" altLang="en-US" sz="1100" b="1" dirty="0" smtClean="0"/>
                <a:t>Airbus </a:t>
              </a:r>
              <a:r>
                <a:rPr lang="en-GB" altLang="en-US" sz="1100" b="1" dirty="0"/>
                <a:t>Defence </a:t>
              </a:r>
              <a:endParaRPr lang="en-GB" altLang="en-US" sz="1100" b="1" dirty="0" smtClean="0"/>
            </a:p>
            <a:p>
              <a:pPr algn="l" eaLnBrk="1" hangingPunct="1"/>
              <a:r>
                <a:rPr lang="en-GB" altLang="en-US" sz="1100" b="1" dirty="0" smtClean="0"/>
                <a:t>&amp; Space</a:t>
              </a:r>
              <a:endParaRPr lang="en-GB" altLang="en-US" sz="1100" b="1" dirty="0"/>
            </a:p>
          </p:txBody>
        </p:sp>
        <p:sp>
          <p:nvSpPr>
            <p:cNvPr id="8250" name="Rectangle 30"/>
            <p:cNvSpPr>
              <a:spLocks noChangeArrowheads="1"/>
            </p:cNvSpPr>
            <p:nvPr/>
          </p:nvSpPr>
          <p:spPr bwMode="auto">
            <a:xfrm>
              <a:off x="-403085" y="2842177"/>
              <a:ext cx="2230340" cy="677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1pPr>
              <a:lvl2pPr marL="742950" indent="-28575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2pPr>
              <a:lvl3pPr marL="11430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3pPr>
              <a:lvl4pPr marL="16002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4pPr>
              <a:lvl5pPr marL="2057400" indent="-228600" algn="ctr" eaLnBrk="0" hangingPunct="0">
                <a:defRPr sz="2400">
                  <a:solidFill>
                    <a:srgbClr val="00468C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468C"/>
                  </a:solidFill>
                  <a:latin typeface="Arial" charset="0"/>
                </a:defRPr>
              </a:lvl9pPr>
            </a:lstStyle>
            <a:p>
              <a:pPr algn="l" eaLnBrk="1" hangingPunct="1"/>
              <a:endParaRPr lang="en-GB" altLang="en-US" sz="1100" b="1" dirty="0" smtClean="0"/>
            </a:p>
            <a:p>
              <a:pPr algn="l" eaLnBrk="1" hangingPunct="1"/>
              <a:r>
                <a:rPr lang="en-GB" altLang="en-US" sz="1100" b="1" dirty="0" smtClean="0"/>
                <a:t>4 satellites</a:t>
              </a:r>
            </a:p>
            <a:p>
              <a:pPr algn="l" eaLnBrk="1" hangingPunct="1"/>
              <a:endParaRPr lang="en-GB" altLang="en-US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200" name="Rectangle 29"/>
          <p:cNvSpPr>
            <a:spLocks noChangeArrowheads="1"/>
          </p:cNvSpPr>
          <p:nvPr/>
        </p:nvSpPr>
        <p:spPr bwMode="auto">
          <a:xfrm>
            <a:off x="3274425" y="4654154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altLang="en-US" sz="1700" b="1">
                <a:solidFill>
                  <a:schemeClr val="tx1"/>
                </a:solidFill>
              </a:rPr>
              <a:t> </a:t>
            </a:r>
            <a:endParaRPr lang="en-GB" altLang="en-US" sz="1400" b="1" i="1" u="sng">
              <a:solidFill>
                <a:schemeClr val="tx1"/>
              </a:solidFill>
            </a:endParaRPr>
          </a:p>
        </p:txBody>
      </p:sp>
      <p:sp>
        <p:nvSpPr>
          <p:cNvPr id="8206" name="Rectangle 30"/>
          <p:cNvSpPr>
            <a:spLocks noChangeArrowheads="1"/>
          </p:cNvSpPr>
          <p:nvPr/>
        </p:nvSpPr>
        <p:spPr bwMode="auto">
          <a:xfrm>
            <a:off x="3717584" y="3665020"/>
            <a:ext cx="13946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100" b="1" dirty="0" smtClean="0">
                <a:solidFill>
                  <a:srgbClr val="00468C"/>
                </a:solidFill>
                <a:latin typeface="Arial" charset="0"/>
              </a:rPr>
              <a:t>OHB Systems GmbH</a:t>
            </a:r>
            <a:br>
              <a:rPr lang="en-GB" altLang="en-US" sz="1100" b="1" dirty="0" smtClean="0">
                <a:solidFill>
                  <a:srgbClr val="00468C"/>
                </a:solidFill>
                <a:latin typeface="Arial" charset="0"/>
              </a:rPr>
            </a:br>
            <a:r>
              <a:rPr lang="en-US" altLang="en-US" sz="1100" b="1" dirty="0" smtClean="0">
                <a:solidFill>
                  <a:srgbClr val="00468C"/>
                </a:solidFill>
                <a:latin typeface="Arial" charset="0"/>
              </a:rPr>
              <a:t>SSTL </a:t>
            </a:r>
            <a:r>
              <a:rPr lang="en-US" altLang="en-US" sz="1100" b="1" dirty="0">
                <a:solidFill>
                  <a:srgbClr val="00468C"/>
                </a:solidFill>
                <a:latin typeface="Arial" charset="0"/>
              </a:rPr>
              <a:t>Ltd</a:t>
            </a:r>
          </a:p>
          <a:p>
            <a:endParaRPr lang="en-GB" altLang="en-US" sz="1100" b="1" dirty="0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8208" name="Rectangle 30"/>
          <p:cNvSpPr>
            <a:spLocks noChangeArrowheads="1"/>
          </p:cNvSpPr>
          <p:nvPr/>
        </p:nvSpPr>
        <p:spPr bwMode="auto">
          <a:xfrm>
            <a:off x="3717584" y="4042187"/>
            <a:ext cx="216084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altLang="en-US" sz="1100" b="1" dirty="0" smtClean="0"/>
              <a:t>22 satellites </a:t>
            </a:r>
          </a:p>
          <a:p>
            <a:pPr algn="l" eaLnBrk="1" hangingPunct="1"/>
            <a:r>
              <a:rPr lang="en-GB" altLang="en-US" sz="1600" b="1" dirty="0" smtClean="0">
                <a:solidFill>
                  <a:srgbClr val="00B050"/>
                </a:solidFill>
              </a:rPr>
              <a:t>+ 12 under production</a:t>
            </a:r>
            <a:endParaRPr lang="en-GB" altLang="en-US" sz="1600" b="1" dirty="0">
              <a:solidFill>
                <a:srgbClr val="00B050"/>
              </a:solidFill>
            </a:endParaRPr>
          </a:p>
        </p:txBody>
      </p:sp>
      <p:pic>
        <p:nvPicPr>
          <p:cNvPr id="8209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38" y="2600809"/>
            <a:ext cx="3471283" cy="195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0" name="TextBox 4"/>
          <p:cNvSpPr txBox="1">
            <a:spLocks noChangeArrowheads="1"/>
          </p:cNvSpPr>
          <p:nvPr/>
        </p:nvSpPr>
        <p:spPr bwMode="auto">
          <a:xfrm>
            <a:off x="70391" y="1984708"/>
            <a:ext cx="9012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altLang="en-US" sz="2800" b="1" dirty="0">
                <a:solidFill>
                  <a:schemeClr val="bg1"/>
                </a:solidFill>
              </a:rPr>
              <a:t>IOV </a:t>
            </a:r>
          </a:p>
        </p:txBody>
      </p:sp>
      <p:sp>
        <p:nvSpPr>
          <p:cNvPr id="8211" name="TextBox 126"/>
          <p:cNvSpPr txBox="1">
            <a:spLocks noChangeArrowheads="1"/>
          </p:cNvSpPr>
          <p:nvPr/>
        </p:nvSpPr>
        <p:spPr bwMode="auto">
          <a:xfrm>
            <a:off x="33339" y="2595996"/>
            <a:ext cx="1042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eaLnBrk="1" hangingPunct="1"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GB" altLang="en-US" dirty="0"/>
              <a:t>FOC </a:t>
            </a:r>
          </a:p>
        </p:txBody>
      </p:sp>
      <p:sp>
        <p:nvSpPr>
          <p:cNvPr id="87" name="Rectangle 30"/>
          <p:cNvSpPr>
            <a:spLocks noChangeArrowheads="1"/>
          </p:cNvSpPr>
          <p:nvPr/>
        </p:nvSpPr>
        <p:spPr bwMode="auto">
          <a:xfrm>
            <a:off x="5283181" y="2851421"/>
            <a:ext cx="257121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1pPr>
            <a:lvl2pPr marL="742950" indent="-28575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2pPr>
            <a:lvl3pPr marL="11430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3pPr>
            <a:lvl4pPr marL="16002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4pPr>
            <a:lvl5pPr marL="2057400" indent="-228600" algn="ctr" eaLnBrk="0" hangingPunct="0">
              <a:defRPr sz="2400">
                <a:solidFill>
                  <a:srgbClr val="00468C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68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100" b="1" dirty="0" smtClean="0"/>
              <a:t>Embarked Clocks:</a:t>
            </a:r>
          </a:p>
          <a:p>
            <a:pPr eaLnBrk="1" hangingPunct="1"/>
            <a:r>
              <a:rPr lang="en-GB" altLang="en-US" sz="1100" b="1" dirty="0" smtClean="0"/>
              <a:t>Rubidium Atomic Frequency Standard</a:t>
            </a:r>
          </a:p>
          <a:p>
            <a:pPr eaLnBrk="1" hangingPunct="1"/>
            <a:r>
              <a:rPr lang="en-GB" altLang="en-US" sz="1100" b="1" dirty="0" smtClean="0"/>
              <a:t>Passive Hydrogen Maser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74" y="3391298"/>
            <a:ext cx="1636933" cy="1254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07" y="3111589"/>
            <a:ext cx="1782698" cy="1366735"/>
          </a:xfrm>
          <a:prstGeom prst="rect">
            <a:avLst/>
          </a:prstGeom>
        </p:spPr>
      </p:pic>
      <p:sp>
        <p:nvSpPr>
          <p:cNvPr id="4" name="6-Point Star 3"/>
          <p:cNvSpPr/>
          <p:nvPr/>
        </p:nvSpPr>
        <p:spPr>
          <a:xfrm>
            <a:off x="8085626" y="1066350"/>
            <a:ext cx="759761" cy="707589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 SIS</a:t>
            </a:r>
            <a:endParaRPr lang="en-GB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76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810" y="592107"/>
            <a:ext cx="4985191" cy="3211565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2020218" y="1149590"/>
            <a:ext cx="5082779" cy="242440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lang="en-GB" sz="2200" b="1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endParaRPr lang="en-GB" sz="1238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03535" y="4006662"/>
            <a:ext cx="8021900" cy="418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68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68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68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214303" indent="-214303">
              <a:lnSpc>
                <a:spcPct val="119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GB" sz="1050" b="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Decreasing Ranging Error trend due to increasing number of Satellites and </a:t>
            </a:r>
            <a:r>
              <a:rPr lang="en-GB" sz="1050" b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Ground Segment improvements</a:t>
            </a:r>
          </a:p>
          <a:p>
            <a:pPr marL="214303" indent="-214303">
              <a:lnSpc>
                <a:spcPct val="119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 smtClean="0">
                <a:solidFill>
                  <a:srgbClr val="00B050"/>
                </a:solidFill>
                <a:latin typeface="Verdana" pitchFamily="34" charset="0"/>
              </a:rPr>
              <a:t>Ranging </a:t>
            </a:r>
            <a:r>
              <a:rPr lang="en-US" sz="1050" dirty="0">
                <a:solidFill>
                  <a:srgbClr val="00B050"/>
                </a:solidFill>
                <a:latin typeface="Verdana" pitchFamily="34" charset="0"/>
              </a:rPr>
              <a:t>accuracy (95%) 0.22m </a:t>
            </a:r>
            <a:r>
              <a:rPr lang="en-US" sz="1050" b="0" dirty="0">
                <a:solidFill>
                  <a:schemeClr val="tx1"/>
                </a:solidFill>
                <a:latin typeface="Verdana" pitchFamily="34" charset="0"/>
              </a:rPr>
              <a:t>all satellites, in </a:t>
            </a:r>
            <a:r>
              <a:rPr lang="en-US" sz="1050" dirty="0">
                <a:solidFill>
                  <a:schemeClr val="tx1"/>
                </a:solidFill>
                <a:latin typeface="Verdana" pitchFamily="34" charset="0"/>
              </a:rPr>
              <a:t>August 2021</a:t>
            </a:r>
            <a:r>
              <a:rPr lang="en-US" sz="1050" b="0" dirty="0">
                <a:solidFill>
                  <a:schemeClr val="tx1"/>
                </a:solidFill>
                <a:latin typeface="Verdana" pitchFamily="34" charset="0"/>
              </a:rPr>
              <a:t> (</a:t>
            </a:r>
            <a:r>
              <a:rPr lang="en-US" sz="1050" b="0" dirty="0" smtClean="0">
                <a:solidFill>
                  <a:schemeClr val="tx1"/>
                </a:solidFill>
                <a:latin typeface="Verdana" pitchFamily="34" charset="0"/>
              </a:rPr>
              <a:t>F/NAV</a:t>
            </a:r>
            <a:r>
              <a:rPr lang="en-US" sz="1050" b="0" dirty="0">
                <a:solidFill>
                  <a:schemeClr val="tx1"/>
                </a:solidFill>
                <a:latin typeface="Verdana" pitchFamily="34" charset="0"/>
              </a:rPr>
              <a:t>) </a:t>
            </a:r>
          </a:p>
        </p:txBody>
      </p:sp>
      <p:sp>
        <p:nvSpPr>
          <p:cNvPr id="10" name="Espace réservé du numéro de diapositive 5"/>
          <p:cNvSpPr txBox="1">
            <a:spLocks/>
          </p:cNvSpPr>
          <p:nvPr/>
        </p:nvSpPr>
        <p:spPr>
          <a:xfrm>
            <a:off x="7041930" y="2292890"/>
            <a:ext cx="228342" cy="162018"/>
          </a:xfr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136509" y="85890"/>
            <a:ext cx="7174846" cy="369332"/>
          </a:xfr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Stable As-observed Ranging Performance</a:t>
            </a:r>
          </a:p>
        </p:txBody>
      </p:sp>
      <p:pic>
        <p:nvPicPr>
          <p:cNvPr id="23" name="Picture 22" descr="C:\Users\Gaetano Galluzzo\Desktop\KPIRPWP_0000_______PWP_000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7" t="8931" r="10509" b="77688"/>
          <a:stretch/>
        </p:blipFill>
        <p:spPr bwMode="auto">
          <a:xfrm>
            <a:off x="7696438" y="919921"/>
            <a:ext cx="941393" cy="3729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62617" y="946236"/>
            <a:ext cx="1988045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75" b="1" dirty="0">
                <a:solidFill>
                  <a:schemeClr val="accent1"/>
                </a:solidFill>
              </a:rPr>
              <a:t>GSAT0101 THE ONLY SATELLITE ON RAFS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990125" y="1106384"/>
            <a:ext cx="356468" cy="284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-73486" y="628069"/>
            <a:ext cx="4848289" cy="3093645"/>
            <a:chOff x="882157" y="243621"/>
            <a:chExt cx="6669482" cy="39058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157" y="243621"/>
              <a:ext cx="6669482" cy="3905819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1749603" y="3081788"/>
              <a:ext cx="1690369" cy="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471723" y="3082703"/>
              <a:ext cx="3439351" cy="0"/>
            </a:xfrm>
            <a:prstGeom prst="line">
              <a:avLst/>
            </a:prstGeom>
            <a:ln w="15875">
              <a:solidFill>
                <a:srgbClr val="C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456058" y="526477"/>
              <a:ext cx="0" cy="318830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6200000">
              <a:off x="2378969" y="1804684"/>
              <a:ext cx="1863724" cy="254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b="1" dirty="0">
                  <a:solidFill>
                    <a:srgbClr val="00B050"/>
                  </a:solidFill>
                </a:rPr>
                <a:t>START OF INITIAL SERVICES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1894" y="1012705"/>
            <a:ext cx="1226916" cy="2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093" y="692970"/>
            <a:ext cx="5867917" cy="3436402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1169623" y="675578"/>
            <a:ext cx="6777038" cy="32316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lang="en-GB" sz="2200" b="1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pPr defTabSz="914378">
              <a:defRPr/>
            </a:pPr>
            <a:endParaRPr lang="en-GB" sz="1650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444791" y="4407875"/>
            <a:ext cx="392851" cy="10611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pitchFamily="34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pitchFamily="34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pitchFamily="34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defTabSz="914378" eaLnBrk="1" hangingPunct="1">
              <a:defRPr/>
            </a:pPr>
            <a:fld id="{18B5C386-A832-48BD-851D-509E7A5FBA2A}" type="slidenum">
              <a:rPr lang="en-GB" sz="675">
                <a:solidFill>
                  <a:srgbClr val="FFFFFF"/>
                </a:solidFill>
              </a:rPr>
              <a:pPr defTabSz="914378" eaLnBrk="1" hangingPunct="1">
                <a:defRPr/>
              </a:pPr>
              <a:t>5</a:t>
            </a:fld>
            <a:endParaRPr lang="en-GB" sz="675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09" y="51264"/>
            <a:ext cx="7174846" cy="438582"/>
          </a:xfr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kern="1200" dirty="0"/>
              <a:t>Ranging Performance </a:t>
            </a:r>
            <a:r>
              <a:rPr lang="en-US" kern="1200" dirty="0">
                <a:solidFill>
                  <a:schemeClr val="tx1"/>
                </a:solidFill>
              </a:rPr>
              <a:t>(Log scale)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4086178"/>
            <a:ext cx="9077093" cy="381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68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68C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68C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68C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285743" indent="-285743">
              <a:lnSpc>
                <a:spcPct val="119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000" b="0" dirty="0">
                <a:solidFill>
                  <a:schemeClr val="tx1"/>
                </a:solidFill>
                <a:latin typeface="Verdana" pitchFamily="34" charset="0"/>
              </a:rPr>
              <a:t>SISE Constellation Average computed as 30 days moving average</a:t>
            </a:r>
            <a:endParaRPr lang="en-GB" sz="1000" b="0" dirty="0">
              <a:solidFill>
                <a:schemeClr val="tx1"/>
              </a:solidFill>
              <a:latin typeface="Verdana" pitchFamily="34" charset="0"/>
            </a:endParaRPr>
          </a:p>
          <a:p>
            <a:pPr marL="285743" indent="-285743">
              <a:lnSpc>
                <a:spcPct val="119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1000" b="0" dirty="0" smtClean="0">
                <a:solidFill>
                  <a:schemeClr val="tx1"/>
                </a:solidFill>
                <a:latin typeface="Verdana" pitchFamily="34" charset="0"/>
              </a:rPr>
              <a:t>Best </a:t>
            </a:r>
            <a:r>
              <a:rPr lang="en-US" sz="1000" b="0" dirty="0">
                <a:solidFill>
                  <a:schemeClr val="tx1"/>
                </a:solidFill>
                <a:latin typeface="Verdana" pitchFamily="34" charset="0"/>
              </a:rPr>
              <a:t>Satellite GSAT0214 (PHM-A) </a:t>
            </a:r>
            <a:r>
              <a:rPr lang="en-US" sz="1000" dirty="0">
                <a:solidFill>
                  <a:schemeClr val="tx1"/>
                </a:solidFill>
                <a:latin typeface="Verdana" pitchFamily="34" charset="0"/>
              </a:rPr>
              <a:t>16cm (95%) </a:t>
            </a:r>
            <a:r>
              <a:rPr lang="en-US" sz="1000" b="0" dirty="0">
                <a:solidFill>
                  <a:schemeClr val="tx1"/>
                </a:solidFill>
                <a:latin typeface="Verdana" pitchFamily="34" charset="0"/>
              </a:rPr>
              <a:t>in</a:t>
            </a:r>
            <a:r>
              <a:rPr lang="en-US" sz="10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000" b="0" dirty="0">
                <a:solidFill>
                  <a:schemeClr val="tx1"/>
                </a:solidFill>
                <a:latin typeface="Verdana" pitchFamily="34" charset="0"/>
              </a:rPr>
              <a:t>May 2021 | Worst Satellite GSAT0101 (RAFS-A) </a:t>
            </a:r>
            <a:r>
              <a:rPr lang="en-US" sz="1000" dirty="0">
                <a:solidFill>
                  <a:schemeClr val="tx1"/>
                </a:solidFill>
                <a:latin typeface="Verdana" pitchFamily="34" charset="0"/>
              </a:rPr>
              <a:t>40cm (95%) </a:t>
            </a:r>
            <a:r>
              <a:rPr lang="en-US" sz="1000" b="0" dirty="0">
                <a:solidFill>
                  <a:schemeClr val="tx1"/>
                </a:solidFill>
                <a:latin typeface="Verdana" pitchFamily="34" charset="0"/>
              </a:rPr>
              <a:t>in Jan 2021</a:t>
            </a:r>
          </a:p>
        </p:txBody>
      </p:sp>
      <p:sp>
        <p:nvSpPr>
          <p:cNvPr id="10" name="Espace réservé du numéro de diapositive 5"/>
          <p:cNvSpPr txBox="1">
            <a:spLocks/>
          </p:cNvSpPr>
          <p:nvPr/>
        </p:nvSpPr>
        <p:spPr>
          <a:xfrm>
            <a:off x="7865241" y="2199936"/>
            <a:ext cx="304456" cy="216024"/>
          </a:xfr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defTabSz="914378">
              <a:defRPr/>
            </a:pPr>
            <a:fld id="{413BDF60-488B-488C-8AA7-8D0673A2581A}" type="slidenum">
              <a:rPr lang="en-GB" sz="1053">
                <a:solidFill>
                  <a:srgbClr val="FFFFFF"/>
                </a:solidFill>
                <a:latin typeface="Arial" charset="0"/>
              </a:rPr>
              <a:pPr defTabSz="914378">
                <a:defRPr/>
              </a:pPr>
              <a:t>5</a:t>
            </a:fld>
            <a:endParaRPr lang="en-GB" sz="1053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2393576" y="1864081"/>
            <a:ext cx="1492789" cy="7097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86364" y="1864081"/>
            <a:ext cx="3042891" cy="7097"/>
          </a:xfrm>
          <a:prstGeom prst="line">
            <a:avLst/>
          </a:prstGeom>
          <a:ln w="15875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886364" y="941294"/>
            <a:ext cx="1" cy="280393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2980640" y="1719801"/>
            <a:ext cx="16267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b="1" dirty="0">
                <a:solidFill>
                  <a:srgbClr val="00B050"/>
                </a:solidFill>
              </a:rPr>
              <a:t>START OF INITIAL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0291" y="2482407"/>
            <a:ext cx="23649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>
              <a:defRPr/>
            </a:pPr>
            <a:r>
              <a:rPr lang="en-US" sz="1400" b="1" dirty="0">
                <a:solidFill>
                  <a:srgbClr val="00B050"/>
                </a:solidFill>
              </a:rPr>
              <a:t>NEW MINIMUM reached since </a:t>
            </a:r>
            <a:r>
              <a:rPr lang="en-US" sz="1400" b="1" dirty="0" smtClean="0">
                <a:solidFill>
                  <a:srgbClr val="00B050"/>
                </a:solidFill>
              </a:rPr>
              <a:t>GSS </a:t>
            </a:r>
            <a:r>
              <a:rPr lang="en-US" sz="1400" b="1" dirty="0">
                <a:solidFill>
                  <a:srgbClr val="00B050"/>
                </a:solidFill>
              </a:rPr>
              <a:t>sites </a:t>
            </a:r>
            <a:r>
              <a:rPr lang="en-US" sz="1400" b="1" dirty="0" smtClean="0">
                <a:solidFill>
                  <a:srgbClr val="00B050"/>
                </a:solidFill>
              </a:rPr>
              <a:t>consolidated!</a:t>
            </a:r>
            <a:endParaRPr lang="en-GB" sz="1400" b="1" dirty="0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956965" y="3221072"/>
            <a:ext cx="880676" cy="292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01400" y="3225062"/>
            <a:ext cx="627855" cy="552729"/>
          </a:xfrm>
          <a:prstGeom prst="ellipse">
            <a:avLst/>
          </a:prstGeom>
          <a:noFill/>
          <a:ln w="63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TextBox 7"/>
          <p:cNvSpPr txBox="1"/>
          <p:nvPr/>
        </p:nvSpPr>
        <p:spPr>
          <a:xfrm>
            <a:off x="7227531" y="3434209"/>
            <a:ext cx="177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i="1" dirty="0" smtClean="0"/>
              <a:t>Improved OSPF robustness and GSS data availability</a:t>
            </a:r>
            <a:endParaRPr lang="en-GB" sz="900" b="1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177" y="1111062"/>
            <a:ext cx="1226916" cy="2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0" r="5287"/>
          <a:stretch/>
        </p:blipFill>
        <p:spPr>
          <a:xfrm>
            <a:off x="4771120" y="926540"/>
            <a:ext cx="3968523" cy="2548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1"/>
          <a:stretch/>
        </p:blipFill>
        <p:spPr>
          <a:xfrm>
            <a:off x="278213" y="926540"/>
            <a:ext cx="4197321" cy="2548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128137"/>
            <a:ext cx="7294563" cy="32316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Galileo Timing Availability </a:t>
            </a:r>
            <a:r>
              <a:rPr lang="en-GB" b="1" dirty="0">
                <a:solidFill>
                  <a:srgbClr val="00B050"/>
                </a:solidFill>
              </a:rPr>
              <a:t>STABLE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" y="3757219"/>
            <a:ext cx="9143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46" indent="-171446" defTabSz="914378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Evaluated with calibrated timing GPS/Galileo receiver operated in UTC(k) laboratory (PTB, INRIM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463" y="2898797"/>
            <a:ext cx="27040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050" b="1" dirty="0">
                <a:solidFill>
                  <a:srgbClr val="00B050"/>
                </a:solidFill>
              </a:rPr>
              <a:t>~3.7ns (95%) </a:t>
            </a:r>
            <a:r>
              <a:rPr lang="en-US" sz="1050" b="1" dirty="0">
                <a:solidFill>
                  <a:srgbClr val="000000"/>
                </a:solidFill>
              </a:rPr>
              <a:t>&lt; 30ns IS target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0220" y="680320"/>
            <a:ext cx="175557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GB" sz="1000" b="1" dirty="0">
                <a:solidFill>
                  <a:srgbClr val="00549F"/>
                </a:solidFill>
              </a:rPr>
              <a:t>Broadcast UTC Offset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13229" y="680320"/>
            <a:ext cx="132145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000" b="1" dirty="0">
                <a:solidFill>
                  <a:srgbClr val="00549F"/>
                </a:solidFill>
              </a:rPr>
              <a:t>GGTO accuracy</a:t>
            </a:r>
            <a:endParaRPr lang="en-GB" sz="1000" b="1" dirty="0">
              <a:solidFill>
                <a:srgbClr val="00549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5154" y="2893570"/>
            <a:ext cx="264396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sz="1050" b="1" dirty="0">
                <a:solidFill>
                  <a:srgbClr val="00B050"/>
                </a:solidFill>
              </a:rPr>
              <a:t>~3.0ns (95%) </a:t>
            </a:r>
            <a:r>
              <a:rPr lang="en-US" sz="1050" b="1" dirty="0">
                <a:solidFill>
                  <a:srgbClr val="000000"/>
                </a:solidFill>
              </a:rPr>
              <a:t>&lt; 20ns IS </a:t>
            </a:r>
            <a:r>
              <a:rPr lang="en-US" sz="1000" b="1" dirty="0">
                <a:solidFill>
                  <a:srgbClr val="000000"/>
                </a:solidFill>
              </a:rPr>
              <a:t>target</a:t>
            </a:r>
            <a:endParaRPr lang="en-US" sz="105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7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4025" y="-54441"/>
            <a:ext cx="8512192" cy="769441"/>
          </a:xfrm>
        </p:spPr>
        <p:txBody>
          <a:bodyPr/>
          <a:lstStyle/>
          <a:p>
            <a:r>
              <a:rPr lang="en-GB" b="1" dirty="0" smtClean="0"/>
              <a:t>High Availability of Signals for Timing Applications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E88D49-3D00-CD4E-8D4E-F5DCEFF67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9"/>
          <a:stretch/>
        </p:blipFill>
        <p:spPr>
          <a:xfrm>
            <a:off x="4360121" y="1825545"/>
            <a:ext cx="4394529" cy="24954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1186" y="4320979"/>
            <a:ext cx="375194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Availability of Horizontal Position Accuracy &lt; 10 m for 22 satellites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9663" y="4320978"/>
            <a:ext cx="391851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Measured </a:t>
            </a:r>
            <a:r>
              <a:rPr lang="en-US" sz="1100" dirty="0" smtClean="0"/>
              <a:t>Horizontal Positioning </a:t>
            </a:r>
            <a:r>
              <a:rPr lang="en-US" sz="1100" dirty="0"/>
              <a:t>Accuracy </a:t>
            </a:r>
            <a:r>
              <a:rPr lang="en-US" sz="1100" dirty="0" smtClean="0"/>
              <a:t>(TGVF-X)</a:t>
            </a:r>
            <a:endParaRPr lang="en-US" dirty="0"/>
          </a:p>
        </p:txBody>
      </p:sp>
      <p:sp>
        <p:nvSpPr>
          <p:cNvPr id="16" name="Content Placeholder 8"/>
          <p:cNvSpPr>
            <a:spLocks noGrp="1"/>
          </p:cNvSpPr>
          <p:nvPr>
            <p:ph idx="1"/>
          </p:nvPr>
        </p:nvSpPr>
        <p:spPr>
          <a:xfrm>
            <a:off x="382552" y="768541"/>
            <a:ext cx="7355160" cy="134555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defTabSz="771525" eaLnBrk="0" hangingPunct="0">
              <a:buNone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Operational Satellites :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200" b="1" dirty="0" smtClean="0">
                <a:solidFill>
                  <a:srgbClr val="61CD45"/>
                </a:solidFill>
                <a:sym typeface="Wingdings" panose="05000000000000000000" pitchFamily="2" charset="2"/>
              </a:rPr>
              <a:t>22</a:t>
            </a:r>
            <a:endParaRPr lang="en-US" sz="1200" b="1" dirty="0">
              <a:solidFill>
                <a:srgbClr val="61CD45"/>
              </a:solidFill>
            </a:endParaRPr>
          </a:p>
          <a:p>
            <a:pPr marL="0" indent="0" defTabSz="771525" eaLnBrk="0" hangingPunct="0">
              <a:buNone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Availability of H. Accuracy &lt;10 m	</a:t>
            </a:r>
            <a:r>
              <a:rPr lang="en-US" sz="1200" b="1" dirty="0">
                <a:solidFill>
                  <a:srgbClr val="61CD45"/>
                </a:solidFill>
              </a:rPr>
              <a:t>100%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(Average User Location)</a:t>
            </a:r>
          </a:p>
          <a:p>
            <a:pPr marL="0" indent="0" defTabSz="771525" eaLnBrk="0" hangingPunct="0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Global PDOP &lt;=6 availability 		</a:t>
            </a:r>
            <a:r>
              <a:rPr lang="en-US" sz="1200" b="1" dirty="0">
                <a:solidFill>
                  <a:srgbClr val="61CD45"/>
                </a:solidFill>
              </a:rPr>
              <a:t>99.99%</a:t>
            </a:r>
            <a:r>
              <a:rPr lang="en-US" sz="1200" dirty="0">
                <a:solidFill>
                  <a:srgbClr val="61CD45"/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(Average User Location)</a:t>
            </a:r>
          </a:p>
          <a:p>
            <a:pPr marL="0" indent="0" defTabSz="771525" eaLnBrk="0" hangingPunct="0"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Availability for Timing Service 	</a:t>
            </a:r>
            <a:r>
              <a:rPr lang="en-US" sz="1200" b="1" dirty="0">
                <a:solidFill>
                  <a:srgbClr val="61CD45"/>
                </a:solidFill>
              </a:rPr>
              <a:t>100%</a:t>
            </a:r>
            <a:endParaRPr lang="en-US" sz="1050" dirty="0">
              <a:solidFill>
                <a:srgbClr val="61CD4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54" y="1825545"/>
            <a:ext cx="2388351" cy="23883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9509" y="3718621"/>
            <a:ext cx="677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400"/>
            </a:lvl1pPr>
          </a:lstStyle>
          <a:p>
            <a:pPr algn="ctr"/>
            <a:r>
              <a:rPr lang="en-US" sz="900" b="1" dirty="0" smtClean="0">
                <a:solidFill>
                  <a:srgbClr val="61CD45"/>
                </a:solidFill>
              </a:rPr>
              <a:t>1.75m </a:t>
            </a:r>
          </a:p>
          <a:p>
            <a:pPr algn="ctr"/>
            <a:r>
              <a:rPr lang="en-US" sz="500" b="1" dirty="0" smtClean="0">
                <a:solidFill>
                  <a:srgbClr val="61CD45"/>
                </a:solidFill>
              </a:rPr>
              <a:t>(</a:t>
            </a:r>
            <a:r>
              <a:rPr lang="en-US" sz="500" b="1" dirty="0">
                <a:solidFill>
                  <a:srgbClr val="61CD45"/>
                </a:solidFill>
              </a:rPr>
              <a:t>95%)</a:t>
            </a:r>
            <a:endParaRPr lang="en-GB" sz="500" b="1" dirty="0">
              <a:solidFill>
                <a:srgbClr val="61CD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1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020216" y="1149589"/>
            <a:ext cx="5082779" cy="24244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lang="en-GB" sz="2200" b="1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endParaRPr lang="en-GB" sz="1238" dirty="0"/>
          </a:p>
        </p:txBody>
      </p:sp>
      <p:sp>
        <p:nvSpPr>
          <p:cNvPr id="10" name="Espace réservé du numéro de diapositive 5"/>
          <p:cNvSpPr txBox="1">
            <a:spLocks/>
          </p:cNvSpPr>
          <p:nvPr/>
        </p:nvSpPr>
        <p:spPr>
          <a:xfrm>
            <a:off x="7041930" y="2292890"/>
            <a:ext cx="228342" cy="162018"/>
          </a:xfr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95426" y="104138"/>
            <a:ext cx="7642468" cy="430887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SDD - Galileo UTC Time Dissemination Service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008"/>
          <a:stretch/>
        </p:blipFill>
        <p:spPr>
          <a:xfrm>
            <a:off x="532533" y="709884"/>
            <a:ext cx="2276916" cy="32470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6873" y="3956906"/>
            <a:ext cx="2308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smtClean="0"/>
              <a:t>OS SDD Issue 1.1, May 2019</a:t>
            </a:r>
          </a:p>
          <a:p>
            <a:pPr algn="ctr"/>
            <a:r>
              <a:rPr lang="en-GB" altLang="en-US" sz="1000" b="1" i="1" dirty="0" smtClean="0">
                <a:cs typeface="Arial" pitchFamily="34" charset="0"/>
                <a:hlinkClick r:id="rId4"/>
              </a:rPr>
              <a:t>www.gsc-europa.eu</a:t>
            </a:r>
            <a:endParaRPr lang="en-GB" altLang="en-US" sz="1000" b="1" i="1" dirty="0" smtClean="0">
              <a:cs typeface="Arial" pitchFamily="34" charset="0"/>
            </a:endParaRPr>
          </a:p>
          <a:p>
            <a:pPr algn="ctr"/>
            <a:r>
              <a:rPr lang="it-IT" altLang="en-US" sz="700" b="1" i="1" dirty="0" smtClean="0">
                <a:solidFill>
                  <a:schemeClr val="tx2"/>
                </a:solidFill>
                <a:cs typeface="Arial" pitchFamily="34" charset="0"/>
              </a:rPr>
              <a:t>NEW VERSION TO BE PUBLISHED IN 2021</a:t>
            </a:r>
            <a:endParaRPr lang="en-GB" altLang="en-US" sz="700" b="1" i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8223" y="804238"/>
            <a:ext cx="614325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bg2"/>
                </a:solidFill>
              </a:rPr>
              <a:t>Service Definition Document (SDD) </a:t>
            </a:r>
          </a:p>
          <a:p>
            <a:r>
              <a:rPr lang="en-GB" sz="1600" b="1" dirty="0" smtClean="0">
                <a:solidFill>
                  <a:schemeClr val="bg2"/>
                </a:solidFill>
              </a:rPr>
              <a:t>Minimum Performance Levels (MPLs)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GB" sz="1200" dirty="0" smtClean="0"/>
              <a:t>SIS </a:t>
            </a:r>
            <a:r>
              <a:rPr lang="en-GB" sz="1200" dirty="0" smtClean="0">
                <a:solidFill>
                  <a:schemeClr val="accent1"/>
                </a:solidFill>
              </a:rPr>
              <a:t>UTC Dissemination Accuracy </a:t>
            </a:r>
            <a:r>
              <a:rPr lang="en-GB" sz="1200" dirty="0" smtClean="0"/>
              <a:t>&lt; 30ns (95%)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GB" sz="1200" dirty="0" smtClean="0"/>
              <a:t>SIS </a:t>
            </a:r>
            <a:r>
              <a:rPr lang="en-GB" sz="1200" dirty="0" smtClean="0">
                <a:solidFill>
                  <a:schemeClr val="accent1"/>
                </a:solidFill>
              </a:rPr>
              <a:t>UTC Frequency Dissemination Accuracy </a:t>
            </a:r>
            <a:r>
              <a:rPr lang="en-GB" sz="1200" dirty="0" smtClean="0"/>
              <a:t>&lt;3E-13 (95%)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GB" sz="1200" dirty="0" smtClean="0">
                <a:solidFill>
                  <a:schemeClr val="accent1"/>
                </a:solidFill>
              </a:rPr>
              <a:t>Availability of OS UTC Time Dissemination Service </a:t>
            </a:r>
            <a:r>
              <a:rPr lang="en-GB" sz="1200" dirty="0" smtClean="0"/>
              <a:t>≥ 87% </a:t>
            </a:r>
          </a:p>
          <a:p>
            <a:pPr marL="28575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GB" sz="1200" dirty="0" smtClean="0">
                <a:solidFill>
                  <a:schemeClr val="accent1"/>
                </a:solidFill>
              </a:rPr>
              <a:t>Availability of OS UTC Time Determination Service </a:t>
            </a:r>
            <a:r>
              <a:rPr lang="en-GB" sz="1200" dirty="0"/>
              <a:t>≥</a:t>
            </a:r>
            <a:r>
              <a:rPr lang="en-GB" sz="1200" dirty="0" smtClean="0"/>
              <a:t> 87% with </a:t>
            </a:r>
            <a:br>
              <a:rPr lang="en-GB" sz="1200" dirty="0" smtClean="0"/>
            </a:br>
            <a:r>
              <a:rPr lang="en-GB" sz="1200" dirty="0" smtClean="0"/>
              <a:t>UTC Time Determination accuracy better than 31ns (95%)</a:t>
            </a:r>
          </a:p>
          <a:p>
            <a:endParaRPr lang="en-GB" sz="1200" i="1" dirty="0" smtClean="0"/>
          </a:p>
          <a:p>
            <a:r>
              <a:rPr lang="en-GB" sz="1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GB" sz="1400" dirty="0" smtClean="0">
                <a:solidFill>
                  <a:srgbClr val="00B050"/>
                </a:solidFill>
              </a:rPr>
              <a:t>Revised MPLs with increased UTC Time Dissemination and </a:t>
            </a:r>
            <a:br>
              <a:rPr lang="en-GB" sz="1400" dirty="0" smtClean="0">
                <a:solidFill>
                  <a:srgbClr val="00B050"/>
                </a:solidFill>
              </a:rPr>
            </a:br>
            <a:r>
              <a:rPr lang="en-GB" sz="1400" dirty="0" smtClean="0">
                <a:solidFill>
                  <a:srgbClr val="00B050"/>
                </a:solidFill>
              </a:rPr>
              <a:t>    Determination availability will be published in 2021</a:t>
            </a:r>
          </a:p>
          <a:p>
            <a:endParaRPr lang="en-GB" sz="1200" i="1" dirty="0" smtClean="0"/>
          </a:p>
          <a:p>
            <a:r>
              <a:rPr lang="en-GB" sz="1100" dirty="0" smtClean="0"/>
              <a:t>The end user UTC </a:t>
            </a:r>
            <a:r>
              <a:rPr lang="en-GB" sz="1100" dirty="0"/>
              <a:t>Time </a:t>
            </a:r>
            <a:r>
              <a:rPr lang="en-GB" sz="1100" i="1" dirty="0"/>
              <a:t>Determination</a:t>
            </a:r>
            <a:r>
              <a:rPr lang="en-GB" sz="1100" dirty="0"/>
              <a:t> Accuracy, depends on both </a:t>
            </a:r>
            <a:endParaRPr lang="en-GB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smtClean="0"/>
              <a:t>the </a:t>
            </a:r>
            <a:r>
              <a:rPr lang="en-GB" sz="1100" dirty="0"/>
              <a:t>instantaneous GST determination </a:t>
            </a:r>
            <a:r>
              <a:rPr lang="en-GB" sz="1100" dirty="0" smtClean="0"/>
              <a:t>error at receiver level </a:t>
            </a:r>
            <a:r>
              <a:rPr lang="en-GB" sz="1100" dirty="0"/>
              <a:t>and </a:t>
            </a:r>
            <a:endParaRPr lang="en-GB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 smtClean="0"/>
              <a:t>on </a:t>
            </a:r>
            <a:r>
              <a:rPr lang="en-GB" sz="1100" dirty="0"/>
              <a:t>the error in the broadcast GST-UTC conversion parameters. </a:t>
            </a:r>
            <a:r>
              <a:rPr lang="en-GB" sz="1100" dirty="0" smtClean="0"/>
              <a:t/>
            </a:r>
            <a:br>
              <a:rPr lang="en-GB" sz="1100" dirty="0" smtClean="0"/>
            </a:br>
            <a:r>
              <a:rPr lang="en-GB" sz="1100" dirty="0" smtClean="0"/>
              <a:t>This </a:t>
            </a:r>
            <a:r>
              <a:rPr lang="en-GB" sz="1100" dirty="0"/>
              <a:t>second component is defined as the Galileo SIS UTC Time </a:t>
            </a:r>
            <a:r>
              <a:rPr lang="en-GB" sz="1100" i="1" dirty="0"/>
              <a:t>Dissemination</a:t>
            </a:r>
            <a:r>
              <a:rPr lang="en-GB" sz="1100" dirty="0"/>
              <a:t> </a:t>
            </a:r>
            <a:r>
              <a:rPr lang="en-GB" sz="1100" dirty="0" smtClean="0"/>
              <a:t>Accuracy (system only contribution)</a:t>
            </a:r>
            <a:r>
              <a:rPr lang="en-GB" sz="1050" i="1" dirty="0" smtClean="0"/>
              <a:t>. </a:t>
            </a:r>
            <a:endParaRPr lang="en-GB" sz="1050" i="1" dirty="0"/>
          </a:p>
        </p:txBody>
      </p:sp>
    </p:spTree>
    <p:extLst>
      <p:ext uri="{BB962C8B-B14F-4D97-AF65-F5344CB8AC3E}">
        <p14:creationId xmlns:p14="http://schemas.microsoft.com/office/powerpoint/2010/main" val="18455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020216" y="1149589"/>
            <a:ext cx="5082779" cy="24244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lang="en-GB" sz="2200" b="1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endParaRPr lang="en-GB" sz="1238" dirty="0"/>
          </a:p>
        </p:txBody>
      </p:sp>
      <p:sp>
        <p:nvSpPr>
          <p:cNvPr id="10" name="Espace réservé du numéro de diapositive 5"/>
          <p:cNvSpPr txBox="1">
            <a:spLocks/>
          </p:cNvSpPr>
          <p:nvPr/>
        </p:nvSpPr>
        <p:spPr>
          <a:xfrm>
            <a:off x="7041930" y="2292890"/>
            <a:ext cx="228342" cy="162018"/>
          </a:xfr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95426" y="104138"/>
            <a:ext cx="7174846" cy="430887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SIS ICD Galileo Time Dissemination Service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72885" y="3897848"/>
            <a:ext cx="1653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smtClean="0"/>
              <a:t>OS SIS ICD </a:t>
            </a:r>
            <a:r>
              <a:rPr lang="en-GB" sz="1000" b="1" dirty="0" smtClean="0">
                <a:solidFill>
                  <a:schemeClr val="accent1">
                    <a:lumMod val="75000"/>
                  </a:schemeClr>
                </a:solidFill>
              </a:rPr>
              <a:t>Issue 2.0</a:t>
            </a:r>
          </a:p>
          <a:p>
            <a:pPr algn="ctr"/>
            <a:r>
              <a:rPr lang="en-GB" altLang="en-US" sz="1000" b="1" i="1" dirty="0" smtClean="0">
                <a:cs typeface="Arial" pitchFamily="34" charset="0"/>
                <a:hlinkClick r:id="rId3"/>
              </a:rPr>
              <a:t>www.gsc-europa.eu</a:t>
            </a:r>
            <a:endParaRPr lang="en-GB" altLang="en-US" sz="1000" b="1" i="1" dirty="0" smtClean="0"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49" y="708007"/>
            <a:ext cx="2243289" cy="31660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000748" y="688298"/>
            <a:ext cx="6143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 SIS ICD includes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accent1"/>
                </a:solidFill>
              </a:rPr>
              <a:t>GST-UTC Conversion Algorithm and Parameters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accent1"/>
                </a:solidFill>
              </a:rPr>
              <a:t>GPS to Galileo System Time Conversion and </a:t>
            </a:r>
            <a:r>
              <a:rPr lang="en-GB" sz="1400" dirty="0" smtClean="0">
                <a:solidFill>
                  <a:schemeClr val="accent1"/>
                </a:solidFill>
              </a:rPr>
              <a:t>Parameters</a:t>
            </a:r>
            <a:endParaRPr lang="en-GB" sz="1400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436" y="1496094"/>
            <a:ext cx="2828373" cy="1503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848" y="2885235"/>
            <a:ext cx="3959526" cy="14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6D1CEEB57844BBDE672B7600EB56A" ma:contentTypeVersion="16" ma:contentTypeDescription="Create a new document." ma:contentTypeScope="" ma:versionID="405942917a6be9e1172e0656acf6ab72">
  <xsd:schema xmlns:xsd="http://www.w3.org/2001/XMLSchema" xmlns:xs="http://www.w3.org/2001/XMLSchema" xmlns:p="http://schemas.microsoft.com/office/2006/metadata/properties" xmlns:ns2="5aee91c3-4649-4f42-8140-e7c77de52b7c" xmlns:ns3="81d63505-b61b-4818-b7ff-9738316364c7" targetNamespace="http://schemas.microsoft.com/office/2006/metadata/properties" ma:root="true" ma:fieldsID="020f6a91d499c9f74d0f037bd7918a3d" ns2:_="" ns3:_="">
    <xsd:import namespace="5aee91c3-4649-4f42-8140-e7c77de52b7c"/>
    <xsd:import namespace="81d63505-b61b-4818-b7ff-973831636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e91c3-4649-4f42-8140-e7c77de52b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6977b9-ce4a-410b-878b-236659b6a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63505-b61b-4818-b7ff-973831636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0b7f0cb-be99-4337-aa5a-2f6635b23449}" ma:internalName="TaxCatchAll" ma:showField="CatchAllData" ma:web="81d63505-b61b-4818-b7ff-973831636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ee91c3-4649-4f42-8140-e7c77de52b7c">
      <Terms xmlns="http://schemas.microsoft.com/office/infopath/2007/PartnerControls"/>
    </lcf76f155ced4ddcb4097134ff3c332f>
    <TaxCatchAll xmlns="81d63505-b61b-4818-b7ff-9738316364c7" xsi:nil="true"/>
  </documentManagement>
</p:properties>
</file>

<file path=customXml/itemProps1.xml><?xml version="1.0" encoding="utf-8"?>
<ds:datastoreItem xmlns:ds="http://schemas.openxmlformats.org/officeDocument/2006/customXml" ds:itemID="{445C6267-F8DF-4B3A-BB69-37C906430709}"/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2760952-b3bb-408f-ace6-eb1e07642b8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 16-9</Template>
  <TotalTime>87</TotalTime>
  <Words>1147</Words>
  <Application>Microsoft Office PowerPoint</Application>
  <PresentationFormat>On-screen Show (16:9)</PresentationFormat>
  <Paragraphs>235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Wingdings</vt:lpstr>
      <vt:lpstr>Verdana</vt:lpstr>
      <vt:lpstr>Times New Roman</vt:lpstr>
      <vt:lpstr>MS PGothic</vt:lpstr>
      <vt:lpstr>Helv</vt:lpstr>
      <vt:lpstr>Arial</vt:lpstr>
      <vt:lpstr>MS PGothic</vt:lpstr>
      <vt:lpstr>Calibri</vt:lpstr>
      <vt:lpstr>ESA Presentation 16-9</vt:lpstr>
      <vt:lpstr>PowerPoint Presentation</vt:lpstr>
      <vt:lpstr>Galileo Constellation Status:</vt:lpstr>
      <vt:lpstr>PowerPoint Presentation</vt:lpstr>
      <vt:lpstr>Stable As-observed Ranging Performance</vt:lpstr>
      <vt:lpstr>Ranging Performance (Log scale)</vt:lpstr>
      <vt:lpstr>Galileo Timing Availability STABLE</vt:lpstr>
      <vt:lpstr>High Availability of Signals for Timing Applications</vt:lpstr>
      <vt:lpstr>SDD - Galileo UTC Time Dissemination Service </vt:lpstr>
      <vt:lpstr>SIS ICD Galileo Time Dissemination Service </vt:lpstr>
      <vt:lpstr>PowerPoint Presentation</vt:lpstr>
      <vt:lpstr>PowerPoint Presentation</vt:lpstr>
      <vt:lpstr>PowerPoint Presentation</vt:lpstr>
      <vt:lpstr>I/Nav (Improving Galileo E1-OS)</vt:lpstr>
      <vt:lpstr>Secure Timing Services with Galileo’s OS-NMA &amp; CAS</vt:lpstr>
      <vt:lpstr>LAUNCH #11 :  SAT 27 – SAT 28  / VS26 </vt:lpstr>
      <vt:lpstr>PowerPoint Presentation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Keynote Lecture: Galileo</dc:title>
  <dc:subject>Keynote Lecture: Galileo</dc:subject>
  <dc:creator>ESA</dc:creator>
  <cp:keywords/>
  <dc:description/>
  <cp:lastModifiedBy>Joerg Hahn</cp:lastModifiedBy>
  <cp:revision>745</cp:revision>
  <cp:lastPrinted>2019-10-11T08:38:46Z</cp:lastPrinted>
  <dcterms:created xsi:type="dcterms:W3CDTF">2017-01-15T12:07:15Z</dcterms:created>
  <dcterms:modified xsi:type="dcterms:W3CDTF">2021-11-03T14:29:26Z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ESA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0x0101003206D1CEEB57844BBDE672B7600EB56A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Organisational_x0020_entity">
    <vt:lpwstr/>
  </property>
  <property fmtid="{D5CDD505-2E9C-101B-9397-08002B2CF9AE}" pid="30" name="Issue Date">
    <vt:filetime>2018-10-02T22:00:00Z</vt:filetime>
  </property>
  <property fmtid="{D5CDD505-2E9C-101B-9397-08002B2CF9AE}" pid="31" name="Organisational entity">
    <vt:lpwstr/>
  </property>
</Properties>
</file>